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1"/>
  </p:handoutMasterIdLst>
  <p:sldIdLst>
    <p:sldId id="257" r:id="rId2"/>
    <p:sldId id="259" r:id="rId3"/>
    <p:sldId id="275" r:id="rId4"/>
    <p:sldId id="258" r:id="rId5"/>
    <p:sldId id="260" r:id="rId6"/>
    <p:sldId id="276" r:id="rId7"/>
    <p:sldId id="277" r:id="rId8"/>
    <p:sldId id="278" r:id="rId9"/>
    <p:sldId id="261" r:id="rId10"/>
    <p:sldId id="262" r:id="rId11"/>
    <p:sldId id="279" r:id="rId12"/>
    <p:sldId id="280" r:id="rId13"/>
    <p:sldId id="263" r:id="rId14"/>
    <p:sldId id="281" r:id="rId15"/>
    <p:sldId id="282" r:id="rId16"/>
    <p:sldId id="283" r:id="rId17"/>
    <p:sldId id="284" r:id="rId18"/>
    <p:sldId id="285" r:id="rId19"/>
    <p:sldId id="286" r:id="rId20"/>
    <p:sldId id="264" r:id="rId21"/>
    <p:sldId id="287" r:id="rId22"/>
    <p:sldId id="288" r:id="rId23"/>
    <p:sldId id="289" r:id="rId24"/>
    <p:sldId id="274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9" r:id="rId33"/>
    <p:sldId id="297" r:id="rId34"/>
    <p:sldId id="298" r:id="rId35"/>
    <p:sldId id="300" r:id="rId36"/>
    <p:sldId id="301" r:id="rId37"/>
    <p:sldId id="302" r:id="rId38"/>
    <p:sldId id="303" r:id="rId39"/>
    <p:sldId id="308" r:id="rId40"/>
    <p:sldId id="309" r:id="rId41"/>
    <p:sldId id="310" r:id="rId42"/>
    <p:sldId id="311" r:id="rId43"/>
    <p:sldId id="312" r:id="rId44"/>
    <p:sldId id="313" r:id="rId45"/>
    <p:sldId id="315" r:id="rId46"/>
    <p:sldId id="314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04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05" r:id="rId81"/>
    <p:sldId id="326" r:id="rId82"/>
    <p:sldId id="306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07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3C7A9-F609-49AB-9849-652381C68B01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625F0-ACE1-4318-B56C-BAB54B3A5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38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0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8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9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3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1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7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E873C-0BD6-4F82-9B9C-6FFB0A68DC2F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64091-5AC0-4909-8777-061FBDF3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3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2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9</a:t>
            </a:r>
            <a:br>
              <a:rPr lang="en-US" dirty="0" smtClean="0"/>
            </a:br>
            <a:r>
              <a:rPr lang="en-US" dirty="0" smtClean="0"/>
              <a:t>Global Function Approximation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93" y="3093363"/>
            <a:ext cx="6609397" cy="31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69" y="2773055"/>
            <a:ext cx="5268965" cy="1903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Lagrange polynomial in </a:t>
            </a:r>
            <a:r>
              <a:rPr lang="en-US" dirty="0" err="1" smtClean="0">
                <a:solidFill>
                  <a:srgbClr val="0070C0"/>
                </a:solidFill>
              </a:rPr>
              <a:t>Matlab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3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988391" y="1516199"/>
                <a:ext cx="3787775" cy="3408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The index for the data starts at 0, but </a:t>
                </a:r>
                <a:r>
                  <a:rPr lang="en-US" sz="2400" dirty="0" err="1" smtClean="0"/>
                  <a:t>matlab</a:t>
                </a:r>
                <a:r>
                  <a:rPr lang="en-US" sz="2400" dirty="0" smtClean="0"/>
                  <a:t> doesn’t; must start at 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We make an array to give node numbering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Multiply factors with roots not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Divide by numerator evaluated at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Plot!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391" y="1516199"/>
                <a:ext cx="3787775" cy="3408498"/>
              </a:xfrm>
              <a:prstGeom prst="rect">
                <a:avLst/>
              </a:prstGeom>
              <a:blipFill>
                <a:blip r:embed="rId4"/>
                <a:stretch>
                  <a:fillRect l="-2090" t="-3041" r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6099634" y="3342953"/>
            <a:ext cx="1888757" cy="5458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603966" y="2917655"/>
            <a:ext cx="2384425" cy="445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82" y="932018"/>
            <a:ext cx="1868219" cy="439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982" y="1516199"/>
            <a:ext cx="6722632" cy="97118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6283234" y="2392328"/>
            <a:ext cx="1705157" cy="23965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7" y="194992"/>
            <a:ext cx="6063342" cy="70602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Function: Gauss-</a:t>
            </a:r>
            <a:r>
              <a:rPr lang="en-US" sz="2800" dirty="0" smtClean="0">
                <a:solidFill>
                  <a:srgbClr val="0070C0"/>
                </a:solidFill>
              </a:rPr>
              <a:t>Legendre integration </a:t>
            </a:r>
            <a:endParaRPr lang="en-US" sz="2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3" y="796834"/>
            <a:ext cx="9354375" cy="54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6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Showdown: which is better?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G-L integration was meant to be optimal</a:t>
                </a:r>
              </a:p>
              <a:p>
                <a:r>
                  <a:rPr lang="en-US" sz="3200" dirty="0" smtClean="0"/>
                  <a:t>C-C had orthogonality on its side</a:t>
                </a:r>
              </a:p>
              <a:p>
                <a:r>
                  <a:rPr lang="en-US" sz="3200" dirty="0" smtClean="0"/>
                  <a:t>Which is better?</a:t>
                </a:r>
              </a:p>
              <a:p>
                <a:r>
                  <a:rPr lang="en-US" sz="3200" dirty="0" smtClean="0"/>
                  <a:t>And by how much?</a:t>
                </a:r>
              </a:p>
              <a:p>
                <a:r>
                  <a:rPr lang="en-US" sz="3200" dirty="0" smtClean="0"/>
                  <a:t>First test them with a </a:t>
                </a:r>
                <a:r>
                  <a:rPr lang="en-US" sz="3200" dirty="0" err="1" smtClean="0"/>
                  <a:t>Runge</a:t>
                </a:r>
                <a:r>
                  <a:rPr lang="en-US" sz="3200" dirty="0" smtClean="0"/>
                  <a:t> function integrand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1/(1+4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make it harder: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1/(1+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16</m:t>
                    </m:r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Finally, compare with adaptive quadrature based on Simpson’s rule</a:t>
                </a:r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91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GL vs CC vs adaptive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701245" y="1481136"/>
                <a:ext cx="4493622" cy="1669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First consider simple integral with bell-shaped integrand</a:t>
                </a:r>
                <a:endParaRPr lang="en-US" sz="3200" dirty="0" smtClean="0"/>
              </a:p>
              <a:p>
                <a:r>
                  <a:rPr lang="en-US" sz="3200" dirty="0" smtClean="0"/>
                  <a:t>Compute GL and CC for series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and plot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5" y="1481136"/>
                <a:ext cx="4493622" cy="1669924"/>
              </a:xfrm>
              <a:prstGeom prst="rect">
                <a:avLst/>
              </a:prstGeom>
              <a:blipFill>
                <a:blip r:embed="rId2"/>
                <a:stretch>
                  <a:fillRect l="-2307" t="-7664" r="-2035" b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1" y="1230611"/>
            <a:ext cx="3698990" cy="984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" y="337796"/>
            <a:ext cx="2108175" cy="45903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96831" y="2442754"/>
            <a:ext cx="5704335" cy="3513909"/>
            <a:chOff x="796831" y="2442754"/>
            <a:chExt cx="5704335" cy="35139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021" y="2442754"/>
              <a:ext cx="3767943" cy="96534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020" y="3248161"/>
              <a:ext cx="5081454" cy="16892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831" y="4763689"/>
              <a:ext cx="5704335" cy="1192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386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GL vs CC vs adaptive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675120" y="1046911"/>
                <a:ext cx="4493622" cy="1269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GL starts getting better than CC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US" sz="3200" dirty="0" smtClean="0"/>
                  <a:t> here</a:t>
                </a:r>
                <a:endParaRPr lang="en-US" sz="3200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1046911"/>
                <a:ext cx="4493622" cy="1269187"/>
              </a:xfrm>
              <a:prstGeom prst="rect">
                <a:avLst/>
              </a:prstGeom>
              <a:blipFill>
                <a:blip r:embed="rId2"/>
                <a:stretch>
                  <a:fillRect l="-3121" t="-10096" r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1" y="1230611"/>
            <a:ext cx="3698990" cy="984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" y="337796"/>
            <a:ext cx="2108175" cy="459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31" y="2316098"/>
            <a:ext cx="7598882" cy="38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GL vs CC vs adaptive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675119" y="1046911"/>
                <a:ext cx="4859384" cy="1892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More peaked integrand now</a:t>
                </a:r>
              </a:p>
              <a:p>
                <a:r>
                  <a:rPr lang="en-US" sz="3200" dirty="0" smtClean="0"/>
                  <a:t>GL starts getting better than CC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&gt;40</m:t>
                    </m:r>
                  </m:oMath>
                </a14:m>
                <a:r>
                  <a:rPr lang="en-US" sz="3200" dirty="0" smtClean="0"/>
                  <a:t>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19" y="1046911"/>
                <a:ext cx="4859384" cy="1892232"/>
              </a:xfrm>
              <a:prstGeom prst="rect">
                <a:avLst/>
              </a:prstGeom>
              <a:blipFill>
                <a:blip r:embed="rId2"/>
                <a:stretch>
                  <a:fillRect l="-2886" t="-8710" b="-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337796"/>
            <a:ext cx="2108175" cy="459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1" y="1106953"/>
            <a:ext cx="4187555" cy="943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22" y="2939143"/>
            <a:ext cx="7633733" cy="3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2622245"/>
            <a:ext cx="7420697" cy="349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GL vs CC vs adaptive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75119" y="1046911"/>
            <a:ext cx="4859384" cy="189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Compare with adaptive Simpson rule using a sequence of tighter tolerances (chapter 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337796"/>
            <a:ext cx="2108175" cy="459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1" y="1106953"/>
            <a:ext cx="4187555" cy="9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GL vs CC vs adaptive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35486" y="945560"/>
            <a:ext cx="5368833" cy="23037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Adaptive method is bases on 4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order scheme, and shows it</a:t>
            </a:r>
          </a:p>
          <a:p>
            <a:r>
              <a:rPr lang="en-US" sz="3200" dirty="0" smtClean="0"/>
              <a:t>For all but most relaxed tolerances, spectral integration more efficient here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337796"/>
            <a:ext cx="2108175" cy="459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1" y="1106953"/>
            <a:ext cx="4187555" cy="943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1" y="3249262"/>
            <a:ext cx="7413603" cy="36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Showdown: which is better?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G-L and C-C integration are often similar in behavior</a:t>
            </a:r>
          </a:p>
          <a:p>
            <a:r>
              <a:rPr lang="en-US" sz="3200" dirty="0" smtClean="0"/>
              <a:t>Both are much better than algebraic converge typically</a:t>
            </a:r>
          </a:p>
          <a:p>
            <a:r>
              <a:rPr lang="en-US" sz="3200" dirty="0" smtClean="0"/>
              <a:t>But, there are integrands where </a:t>
            </a:r>
            <a:r>
              <a:rPr lang="en-US" sz="3200" dirty="0" err="1" smtClean="0"/>
              <a:t>adaptivity</a:t>
            </a:r>
            <a:r>
              <a:rPr lang="en-US" sz="3200" dirty="0" smtClean="0"/>
              <a:t> is crucial</a:t>
            </a:r>
          </a:p>
          <a:p>
            <a:r>
              <a:rPr lang="en-US" sz="3200" dirty="0" smtClean="0"/>
              <a:t>A good rule of thumb: if error tolerances large, use adaptive methods; otherwise, spectral methods likely to be better for tight tolerances</a:t>
            </a:r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948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9.7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Improper Integrals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2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Improper integrals 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When th</a:t>
            </a:r>
            <a:r>
              <a:rPr lang="en-US" sz="3200" dirty="0" smtClean="0"/>
              <a:t>e domain become infinite in extent or the integrand is singular somewhere in the domain, the integral is </a:t>
            </a:r>
            <a:r>
              <a:rPr lang="en-US" sz="3200" i="1" dirty="0" smtClean="0"/>
              <a:t>improper</a:t>
            </a:r>
            <a:endParaRPr lang="en-US" sz="3200" i="1" dirty="0" smtClean="0"/>
          </a:p>
          <a:p>
            <a:r>
              <a:rPr lang="en-US" sz="3200" dirty="0" smtClean="0"/>
              <a:t>It should be obvious that naively applying something like the trapezoidal rule and trying to integrate out to infinity will not work</a:t>
            </a:r>
          </a:p>
          <a:p>
            <a:r>
              <a:rPr lang="en-US" sz="3200" dirty="0" smtClean="0"/>
              <a:t>Sometimes easy things like truncating the domain can be good enough is the integrand decays rapidly</a:t>
            </a:r>
          </a:p>
          <a:p>
            <a:r>
              <a:rPr lang="en-US" sz="3200" dirty="0" smtClean="0"/>
              <a:t>Consider </a:t>
            </a:r>
          </a:p>
          <a:p>
            <a:endParaRPr lang="en-US" sz="3200" dirty="0"/>
          </a:p>
          <a:p>
            <a:r>
              <a:rPr lang="en-US" sz="3200" dirty="0" smtClean="0"/>
              <a:t>Could work for large enough M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4676503"/>
            <a:ext cx="3730276" cy="9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Lagrange polynomial in </a:t>
            </a:r>
            <a:r>
              <a:rPr lang="en-US" dirty="0" err="1" smtClean="0">
                <a:solidFill>
                  <a:srgbClr val="0070C0"/>
                </a:solidFill>
              </a:rPr>
              <a:t>Matlab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 smtClean="0"/>
                  <a:t> and k=2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723201" y="5952270"/>
                <a:ext cx="8027126" cy="548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Note that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are </a:t>
                </a:r>
                <a:r>
                  <a:rPr lang="en-US" sz="2400" i="1" dirty="0" smtClean="0"/>
                  <a:t>not</a:t>
                </a:r>
                <a:r>
                  <a:rPr lang="en-US" sz="2400" dirty="0" smtClean="0"/>
                  <a:t> trapped between 0 and 1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01" y="5952270"/>
                <a:ext cx="8027126" cy="548640"/>
              </a:xfrm>
              <a:prstGeom prst="rect">
                <a:avLst/>
              </a:prstGeom>
              <a:blipFill>
                <a:blip r:embed="rId3"/>
                <a:stretch>
                  <a:fillRect l="-1215" t="-1555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82" y="932018"/>
            <a:ext cx="1868219" cy="439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919" y="1737961"/>
            <a:ext cx="8065499" cy="39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Improper integrals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88274"/>
                <a:ext cx="10515600" cy="5656217"/>
              </a:xfrm>
            </p:spPr>
            <p:txBody>
              <a:bodyPr>
                <a:normAutofit/>
              </a:bodyPr>
              <a:lstStyle/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While decay is fast enough to get an answer, it is not fast enough for truncation;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To get six digits of accuracy, we need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Trapezoidal rule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3200" dirty="0" smtClean="0"/>
                  <a:t> would require millions of nodes!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88274"/>
                <a:ext cx="10515600" cy="5656217"/>
              </a:xfrm>
              <a:blipFill>
                <a:blip r:embed="rId2"/>
                <a:stretch>
                  <a:fillRect l="-1333" r="-174" b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51" y="1071152"/>
            <a:ext cx="8551546" cy="2195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96" y="4153990"/>
            <a:ext cx="4223829" cy="5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Improper integrals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A change of variable can be used to make the integrand have rapid decay</a:t>
                </a:r>
              </a:p>
              <a:p>
                <a:r>
                  <a:rPr lang="en-US" sz="3200" dirty="0" smtClean="0"/>
                  <a:t>Think of stretching the domain of integration so that </a:t>
                </a:r>
                <a:r>
                  <a:rPr lang="en-US" sz="3200" dirty="0" smtClean="0"/>
                  <a:t>the end regions are stretched toward the origin</a:t>
                </a:r>
                <a:endParaRPr lang="en-US" sz="3200" dirty="0" smtClean="0"/>
              </a:p>
              <a:p>
                <a:r>
                  <a:rPr lang="en-US" sz="3200" dirty="0" smtClean="0"/>
                  <a:t>If the variable transformation is from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 via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then the change of variable will result in the integrand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This new function can be made to decay rapidly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1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Review</a:t>
            </a:r>
            <a:r>
              <a:rPr lang="en-US" dirty="0" smtClean="0">
                <a:solidFill>
                  <a:srgbClr val="0070C0"/>
                </a:solidFill>
              </a:rPr>
              <a:t>: hyperbolic functions 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following properties are useful to remember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61" y="1985554"/>
            <a:ext cx="5445305" cy="844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81" y="3100136"/>
            <a:ext cx="6374217" cy="871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09" y="4144117"/>
            <a:ext cx="8151224" cy="792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200" y="5113606"/>
            <a:ext cx="5078594" cy="95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Improper integrals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The </a:t>
                </a:r>
                <a:r>
                  <a:rPr lang="en-US" sz="3200" i="1" dirty="0" smtClean="0"/>
                  <a:t>doubly exponential </a:t>
                </a:r>
                <a:r>
                  <a:rPr lang="en-US" sz="3200" dirty="0" smtClean="0"/>
                  <a:t>transformation is very useful for integrals on infinite domains: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→±∞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en-US" sz="3200" dirty="0" smtClean="0"/>
                  <a:t>. For large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,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change of variable gives integrand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Now truncation of the domain is often easy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2895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1544556"/>
            <a:ext cx="2624215" cy="811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803" y="2829079"/>
            <a:ext cx="4511908" cy="1026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4" y="4665027"/>
            <a:ext cx="9284660" cy="8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588" y="365126"/>
            <a:ext cx="8114211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doubly exponential </a:t>
            </a:r>
            <a:r>
              <a:rPr lang="en-US" dirty="0" err="1" smtClean="0">
                <a:solidFill>
                  <a:srgbClr val="0070C0"/>
                </a:solidFill>
              </a:rPr>
              <a:t>xform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86407" y="1558064"/>
                <a:ext cx="2867392" cy="45780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Both the chain rule term and f decay doubly exponentially now</a:t>
                </a:r>
              </a:p>
              <a:p>
                <a:r>
                  <a:rPr lang="en-US" sz="3200" dirty="0" smtClean="0"/>
                  <a:t>The integrand is below machine epsilon outside of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6407" y="1558064"/>
                <a:ext cx="2867392" cy="4578032"/>
              </a:xfrm>
              <a:blipFill>
                <a:blip r:embed="rId2"/>
                <a:stretch>
                  <a:fillRect l="-4894" t="-3595" r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1958964" cy="543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071154"/>
            <a:ext cx="3150598" cy="973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044975"/>
            <a:ext cx="6104029" cy="1710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25" y="3657600"/>
            <a:ext cx="6481721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Improper integrals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Let integrand of transformed integra</a:t>
                </a:r>
                <a:r>
                  <a:rPr lang="en-US" sz="3200" dirty="0" smtClean="0"/>
                  <a:t>l be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Apply the trapezoidal rule to the new integral over a finite range: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limits of integration are now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𝐾h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In terms of x, the truncation points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>
                        <a:latin typeface="Cambria Math" panose="02040503050406030204" pitchFamily="18" charset="0"/>
                      </a:rPr>
                      <m:t>𝐾h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, we get the rule of thumb</a:t>
                </a:r>
                <a:endParaRPr lang="en-US" sz="3200" dirty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Function 9.7.1 takes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 as input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2227" r="-348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25" y="2429692"/>
            <a:ext cx="5167375" cy="921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9" y="5055326"/>
            <a:ext cx="5503944" cy="8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7" y="194992"/>
            <a:ext cx="6063342" cy="70602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Function: Doubly exponential</a:t>
            </a:r>
            <a:r>
              <a:rPr lang="en-US" sz="2800" dirty="0" smtClean="0">
                <a:solidFill>
                  <a:srgbClr val="0070C0"/>
                </a:solidFill>
              </a:rPr>
              <a:t> integration </a:t>
            </a:r>
            <a:endParaRPr lang="en-US" sz="2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7" y="901020"/>
            <a:ext cx="8782596" cy="55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doubly exponential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7611" y="1558064"/>
                <a:ext cx="2706188" cy="322294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Compute answers for a sequence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 values </a:t>
                </a:r>
              </a:p>
              <a:p>
                <a:r>
                  <a:rPr lang="en-US" sz="3200" dirty="0" smtClean="0"/>
                  <a:t>Plot the error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611" y="1558064"/>
                <a:ext cx="2706188" cy="3222942"/>
              </a:xfrm>
              <a:blipFill>
                <a:blip r:embed="rId2"/>
                <a:stretch>
                  <a:fillRect l="-5192" t="-3977" r="-5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1" y="940525"/>
            <a:ext cx="1821371" cy="465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0" y="1558064"/>
            <a:ext cx="2726919" cy="8386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9" y="2554523"/>
            <a:ext cx="5054853" cy="29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doubly exponential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7611" y="1558063"/>
                <a:ext cx="2706188" cy="39805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Contour plot of error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  </a:t>
                </a:r>
              </a:p>
              <a:p>
                <a:r>
                  <a:rPr lang="en-US" sz="3200" dirty="0"/>
                  <a:t>T</a:t>
                </a:r>
                <a:r>
                  <a:rPr lang="en-US" sz="3200" dirty="0" smtClean="0"/>
                  <a:t>he error can’t really beat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But, we don’t need many nodes</a:t>
                </a:r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611" y="1558063"/>
                <a:ext cx="2706188" cy="3980587"/>
              </a:xfrm>
              <a:blipFill>
                <a:blip r:embed="rId2"/>
                <a:stretch>
                  <a:fillRect l="-5192" t="-4135" r="-6772" b="-2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1" y="940525"/>
            <a:ext cx="1821371" cy="465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0" y="1558064"/>
            <a:ext cx="2726919" cy="838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10" y="2644139"/>
            <a:ext cx="7119676" cy="35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doubly exponential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7611" y="1558064"/>
                <a:ext cx="2706188" cy="32229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Only 71 nodes needed to get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sz="3200" dirty="0" smtClean="0"/>
                  <a:t> error!</a:t>
                </a:r>
              </a:p>
              <a:p>
                <a:r>
                  <a:rPr lang="en-US" sz="3200" dirty="0" smtClean="0"/>
                  <a:t>Plot the node locations…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611" y="1558064"/>
                <a:ext cx="2706188" cy="3222942"/>
              </a:xfrm>
              <a:blipFill>
                <a:blip r:embed="rId2"/>
                <a:stretch>
                  <a:fillRect l="-5192" t="-5114" r="-7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1" y="940525"/>
            <a:ext cx="1821371" cy="465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0" y="1558064"/>
            <a:ext cx="2726919" cy="838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0" y="2548317"/>
            <a:ext cx="5709491" cy="34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Lagrange form of the interpolating polynomial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Because the Lagrange polynomials are cardinal functions, constructing the interpolating is easy!</a:t>
                </a:r>
              </a:p>
              <a:p>
                <a:r>
                  <a:rPr lang="en-US" dirty="0" smtClean="0"/>
                  <a:t>Just multiply each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by the corresponding data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add them up!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This is the </a:t>
                </a:r>
                <a:r>
                  <a:rPr lang="en-US" i="1" dirty="0" smtClean="0"/>
                  <a:t>Lagrange formula</a:t>
                </a:r>
                <a:r>
                  <a:rPr lang="en-US" dirty="0" smtClean="0"/>
                  <a:t>, or the </a:t>
                </a:r>
                <a:r>
                  <a:rPr lang="en-US" i="1" dirty="0" smtClean="0"/>
                  <a:t>Lagrange form of the interpolating polynomial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8" y="3133588"/>
            <a:ext cx="3046231" cy="12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doubly exponential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7611" y="1558063"/>
                <a:ext cx="2706188" cy="42810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Plot the node locations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Not uniform </a:t>
                </a:r>
                <a:endParaRPr lang="en-US" sz="3200" dirty="0"/>
              </a:p>
              <a:p>
                <a:r>
                  <a:rPr lang="en-US" sz="3200" dirty="0" smtClean="0"/>
                  <a:t>Note logarithmic spacing for large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where little happens in the function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611" y="1558063"/>
                <a:ext cx="2706188" cy="4281033"/>
              </a:xfrm>
              <a:blipFill>
                <a:blip r:embed="rId2"/>
                <a:stretch>
                  <a:fillRect l="-5192" t="-3846" r="-8352" b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1" y="940525"/>
            <a:ext cx="1821371" cy="465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0" y="1558064"/>
            <a:ext cx="2726919" cy="838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1" y="2548317"/>
            <a:ext cx="6629252" cy="32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Integrand singularities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Let integrand of become singular at an endpoint</a:t>
                </a:r>
              </a:p>
              <a:p>
                <a:r>
                  <a:rPr lang="en-US" sz="3200" dirty="0" smtClean="0"/>
                  <a:t>Depending on the integrand the integral may or may not exist</a:t>
                </a:r>
              </a:p>
              <a:p>
                <a:r>
                  <a:rPr lang="en-US" sz="3200" dirty="0" smtClean="0"/>
                  <a:t>If it does exist, the quadrature method may suffer</a:t>
                </a:r>
              </a:p>
              <a:p>
                <a:r>
                  <a:rPr lang="en-US" sz="3200" dirty="0" smtClean="0"/>
                  <a:t>We consider the examples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3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singular integrand, adaptive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13915" y="1384663"/>
                <a:ext cx="3053491" cy="37751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Consider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Singularity is in first derivative of integrand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Things work reasonably well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3915" y="1384663"/>
                <a:ext cx="3053491" cy="3775166"/>
              </a:xfrm>
              <a:blipFill>
                <a:blip r:embed="rId2"/>
                <a:stretch>
                  <a:fillRect l="-4591" t="-4362" r="-3393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56" y="940525"/>
            <a:ext cx="1676263" cy="444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55" y="1646553"/>
            <a:ext cx="5568321" cy="27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singular integrand, adaptive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33263" y="1410789"/>
                <a:ext cx="3053491" cy="42584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Consider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Singularity is in integrand itself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Still </a:t>
                </a:r>
                <a:r>
                  <a:rPr lang="en-US" sz="3200" dirty="0" err="1" smtClean="0"/>
                  <a:t>integrable</a:t>
                </a:r>
                <a:r>
                  <a:rPr lang="en-US" sz="3200" dirty="0" smtClean="0"/>
                  <a:t>, however</a:t>
                </a:r>
              </a:p>
              <a:p>
                <a:r>
                  <a:rPr lang="en-US" sz="3200" dirty="0" smtClean="0"/>
                  <a:t>Doesn’t work as well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3263" y="1410789"/>
                <a:ext cx="3053491" cy="4258491"/>
              </a:xfrm>
              <a:blipFill>
                <a:blip r:embed="rId2"/>
                <a:stretch>
                  <a:fillRect l="-4591" t="-3863" r="-3194" b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56" y="940525"/>
            <a:ext cx="1676263" cy="444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55" y="1557746"/>
            <a:ext cx="7445693" cy="27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9315993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singular integrand, adaptive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93357" y="2560320"/>
                <a:ext cx="3053491" cy="286076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3200" dirty="0" smtClean="0"/>
                  <a:t>, nodes are really packed in near the origin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3357" y="2560320"/>
                <a:ext cx="3053491" cy="2860765"/>
              </a:xfrm>
              <a:blipFill>
                <a:blip r:embed="rId2"/>
                <a:stretch>
                  <a:fillRect l="-4591" t="-4478" r="-7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56" y="940525"/>
            <a:ext cx="1676263" cy="444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56" y="1646553"/>
            <a:ext cx="7305079" cy="43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Integrand singularities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Doubly exponential transforms can help here as well</a:t>
                </a:r>
              </a:p>
              <a:p>
                <a:r>
                  <a:rPr lang="en-US" sz="3200" dirty="0" smtClean="0"/>
                  <a:t>Consider the change of variable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This is a transform between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(−1,1) </m:t>
                    </m:r>
                  </m:oMath>
                </a14:m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transformation now gives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Now there is doubly exponential growth squared in the denominator: can cancel out unbounded growth in </a:t>
                </a:r>
                <a:r>
                  <a:rPr lang="en-US" sz="3200" i="1" dirty="0" smtClean="0"/>
                  <a:t>f</a:t>
                </a:r>
                <a:r>
                  <a:rPr lang="en-US" sz="3200" dirty="0" smtClean="0"/>
                  <a:t>!!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962" y="2074017"/>
            <a:ext cx="3223804" cy="822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54" y="4160538"/>
            <a:ext cx="9601526" cy="9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Integrand singularities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200" dirty="0" smtClean="0"/>
                  <a:t>We still have unbounded domain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 to truncate</a:t>
                </a:r>
              </a:p>
              <a:p>
                <a:r>
                  <a:rPr lang="en-US" sz="3200" dirty="0" smtClean="0"/>
                  <a:t>Our previous truncation parameter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 smtClean="0"/>
                  <a:t> is hard to understand here</a:t>
                </a:r>
              </a:p>
              <a:p>
                <a:r>
                  <a:rPr lang="en-US" sz="3200" dirty="0" smtClean="0"/>
                  <a:t>Let’s change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, one can show that 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transformation now maps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/>
                  <a:t>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num>
                                        <m:den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Using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h𝐾</m:t>
                    </m:r>
                  </m:oMath>
                </a14:m>
                <a:r>
                  <a:rPr lang="en-US" sz="3200" dirty="0" smtClean="0"/>
                  <a:t> at the ends, we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num>
                                        <m:den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986" t="-3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94" y="3069771"/>
            <a:ext cx="3461811" cy="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7" y="194992"/>
            <a:ext cx="9514116" cy="70602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Function: Doubly exponential</a:t>
            </a:r>
            <a:r>
              <a:rPr lang="en-US" sz="2800" dirty="0" smtClean="0">
                <a:solidFill>
                  <a:srgbClr val="0070C0"/>
                </a:solidFill>
              </a:rPr>
              <a:t> integration, endpoint singularity </a:t>
            </a:r>
            <a:endParaRPr lang="en-US" sz="2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6" y="901020"/>
            <a:ext cx="8651227" cy="52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10303376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singular integrand, doubly exponential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14980" y="1541417"/>
                <a:ext cx="3053491" cy="35661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Consider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3200" dirty="0" smtClean="0"/>
                  <a:t> again</a:t>
                </a:r>
              </a:p>
              <a:p>
                <a:r>
                  <a:rPr lang="en-US" sz="3200" dirty="0" smtClean="0"/>
                  <a:t>Map to [-1,1] first, then use our endpoint approach</a:t>
                </a:r>
              </a:p>
              <a:p>
                <a:r>
                  <a:rPr lang="en-US" sz="3200" dirty="0" smtClean="0"/>
                  <a:t>Use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 smtClean="0"/>
                  <a:t> to do this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4980" y="1541417"/>
                <a:ext cx="3053491" cy="3566160"/>
              </a:xfrm>
              <a:blipFill>
                <a:blip r:embed="rId2"/>
                <a:stretch>
                  <a:fillRect l="-3992" t="-4444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81" y="940525"/>
            <a:ext cx="1658564" cy="418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80" y="1358537"/>
            <a:ext cx="7044581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10" y="234497"/>
            <a:ext cx="10303376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singular integrand, doubly exponential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23760" y="1541417"/>
                <a:ext cx="3814355" cy="45066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Now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3200" dirty="0" smtClean="0"/>
                  <a:t> again</a:t>
                </a:r>
              </a:p>
              <a:p>
                <a:r>
                  <a:rPr lang="en-US" sz="3200" dirty="0" smtClean="0"/>
                  <a:t>Map to [-1,1] first, using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In this case, difficult to evaluate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/>
                  <a:t> accurately</a:t>
                </a:r>
              </a:p>
              <a:p>
                <a:r>
                  <a:rPr lang="en-US" sz="3200" dirty="0" smtClean="0"/>
                  <a:t>Error didn’t achieve tolerance, but much  fewer points</a:t>
                </a:r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3760" y="1541417"/>
                <a:ext cx="3814355" cy="4506686"/>
              </a:xfrm>
              <a:blipFill>
                <a:blip r:embed="rId2"/>
                <a:stretch>
                  <a:fillRect l="-3195" t="-1488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81" y="940525"/>
            <a:ext cx="1658564" cy="418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81" y="1541417"/>
            <a:ext cx="4709160" cy="82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81" y="2547257"/>
            <a:ext cx="4613502" cy="24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10394405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Linear and quadratic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57" y="925739"/>
            <a:ext cx="7486831" cy="102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replacing f(x)=tan(x) with data from two or three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22087" y="2065110"/>
                <a:ext cx="3000828" cy="2768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For two points,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This will be a linear interpolant as shown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7" y="2065110"/>
                <a:ext cx="3000828" cy="2768147"/>
              </a:xfrm>
              <a:prstGeom prst="rect">
                <a:avLst/>
              </a:prstGeom>
              <a:blipFill>
                <a:blip r:embed="rId2"/>
                <a:stretch>
                  <a:fillRect l="-3043" t="-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16143"/>
            <a:ext cx="1910833" cy="44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76" y="1987781"/>
            <a:ext cx="5267462" cy="33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10394405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Linear and quadratic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57" y="925739"/>
            <a:ext cx="7486831" cy="102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replacing f(x)=tan(x) with data from two or three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004457" y="1961987"/>
                <a:ext cx="6854370" cy="11469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/>
                  <a:t>For three points,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This will be a quadratic interpolant as shown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57" y="1961987"/>
                <a:ext cx="6854370" cy="1146973"/>
              </a:xfrm>
              <a:prstGeom prst="rect">
                <a:avLst/>
              </a:prstGeom>
              <a:blipFill>
                <a:blip r:embed="rId2"/>
                <a:stretch>
                  <a:fillRect l="-1423" t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16143"/>
            <a:ext cx="1910833" cy="445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76" y="3317967"/>
            <a:ext cx="10970890" cy="25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/>
          </a:bodyPr>
          <a:lstStyle/>
          <a:p>
            <a:r>
              <a:rPr lang="en-US" dirty="0" smtClean="0"/>
              <a:t>Our last example replaced a trigonometric function with polynomials</a:t>
            </a:r>
          </a:p>
          <a:p>
            <a:r>
              <a:rPr lang="en-US" dirty="0" smtClean="0"/>
              <a:t>How closely do those polynomials approximate the original function?</a:t>
            </a:r>
          </a:p>
          <a:p>
            <a:r>
              <a:rPr lang="en-US" dirty="0" smtClean="0"/>
              <a:t>We have a powerful theorem for that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51" y="2932888"/>
            <a:ext cx="9387066" cy="32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5739"/>
                <a:ext cx="10515600" cy="517461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Proof:   This will take a few steps</a:t>
                </a:r>
              </a:p>
              <a:p>
                <a:r>
                  <a:rPr lang="en-US" dirty="0" smtClean="0"/>
                  <a:t>Define of the product of all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At the nodes, the theorem is trivially true</a:t>
                </a:r>
              </a:p>
              <a:p>
                <a:r>
                  <a:rPr lang="en-US" dirty="0" smtClean="0"/>
                  <a:t> To get at other values, define the following:</a:t>
                </a:r>
              </a:p>
              <a:p>
                <a:endParaRPr lang="en-US" i="1" dirty="0"/>
              </a:p>
              <a:p>
                <a:endParaRPr lang="en-US" i="1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identically zero,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5739"/>
                <a:ext cx="10515600" cy="5174615"/>
              </a:xfrm>
              <a:blipFill>
                <a:blip r:embed="rId2"/>
                <a:stretch>
                  <a:fillRect l="-1043" t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82" y="1928084"/>
            <a:ext cx="2616654" cy="938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775" y="4168218"/>
            <a:ext cx="6088926" cy="6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5739"/>
                <a:ext cx="10515600" cy="5174615"/>
              </a:xfrm>
            </p:spPr>
            <p:txBody>
              <a:bodyPr>
                <a:normAutofit/>
              </a:bodyPr>
              <a:lstStyle/>
              <a:p>
                <a:endParaRPr lang="en-US" i="1" dirty="0" smtClean="0"/>
              </a:p>
              <a:p>
                <a:endParaRPr lang="en-US" i="1" dirty="0" smtClean="0"/>
              </a:p>
              <a:p>
                <a:r>
                  <a:rPr lang="en-US" dirty="0" smtClean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has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 smtClean="0"/>
                  <a:t> zeros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has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zeros</a:t>
                </a:r>
              </a:p>
              <a:p>
                <a:r>
                  <a:rPr lang="en-US" dirty="0" smtClean="0"/>
                  <a:t>Continuing this way, we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has at least one zero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be one such zero</a:t>
                </a:r>
              </a:p>
              <a:p>
                <a:r>
                  <a:rPr lang="en-US" dirty="0" smtClean="0"/>
                  <a:t>Because the highest degree term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has coefficient 1,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only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then it must be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5739"/>
                <a:ext cx="10515600" cy="517461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27" y="1104135"/>
            <a:ext cx="6088926" cy="61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380" y="951002"/>
            <a:ext cx="2621507" cy="9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5739"/>
                <a:ext cx="10515600" cy="5174615"/>
              </a:xfrm>
            </p:spPr>
            <p:txBody>
              <a:bodyPr>
                <a:normAutofit/>
              </a:bodyPr>
              <a:lstStyle/>
              <a:p>
                <a:endParaRPr lang="en-US" i="1" dirty="0" smtClean="0"/>
              </a:p>
              <a:p>
                <a:endParaRPr lang="en-US" i="1" dirty="0" smtClean="0"/>
              </a:p>
              <a:p>
                <a:r>
                  <a:rPr lang="en-US" dirty="0" smtClean="0"/>
                  <a:t>Use the above info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aseline="30000" dirty="0" smtClean="0"/>
                  <a:t>st</a:t>
                </a:r>
                <a:r>
                  <a:rPr lang="en-US" dirty="0" smtClean="0"/>
                  <a:t> derivative, and substitute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We get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Rearranging gives the desired result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5739"/>
                <a:ext cx="10515600" cy="517461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27" y="1104135"/>
            <a:ext cx="6088926" cy="61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380" y="951002"/>
            <a:ext cx="2621507" cy="938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827" y="3317967"/>
            <a:ext cx="9944694" cy="12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1263" y="1147807"/>
                <a:ext cx="10515600" cy="517461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Usually,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are unknown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value of this result is that it: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Tells us how the error depends on the node locations (the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Tells how to express the error as a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take advantage of this later (Section 9.3)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263" y="1147807"/>
                <a:ext cx="10515600" cy="5174615"/>
              </a:xfrm>
              <a:blipFill>
                <a:blip r:embed="rId2"/>
                <a:stretch>
                  <a:fillRect l="-1043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67" y="2063931"/>
            <a:ext cx="5558152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interpolation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interpolation problem seeks to put a function through data</a:t>
            </a:r>
          </a:p>
          <a:p>
            <a:r>
              <a:rPr lang="en-US" sz="3200" dirty="0" smtClean="0"/>
              <a:t>The data are to be recovered exactly from the interpolation function</a:t>
            </a:r>
          </a:p>
          <a:p>
            <a:r>
              <a:rPr lang="en-US" sz="3200" dirty="0" smtClean="0"/>
              <a:t>This is different than least squares approximation where it may be that no data points are recovered exactly</a:t>
            </a:r>
          </a:p>
          <a:p>
            <a:r>
              <a:rPr lang="en-US" sz="3200" dirty="0" smtClean="0"/>
              <a:t>We will focus on polynomial interpolation mostly</a:t>
            </a:r>
          </a:p>
          <a:p>
            <a:r>
              <a:rPr lang="en-US" sz="3200" dirty="0" smtClean="0"/>
              <a:t>We will also get valuable knowledge about how closely an interpolant approximates a known function</a:t>
            </a:r>
          </a:p>
        </p:txBody>
      </p:sp>
    </p:spTree>
    <p:extLst>
      <p:ext uri="{BB962C8B-B14F-4D97-AF65-F5344CB8AC3E}">
        <p14:creationId xmlns:p14="http://schemas.microsoft.com/office/powerpoint/2010/main" val="3421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error in interpolation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51009"/>
                <a:ext cx="10996749" cy="195596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Interpolate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for the five given node locations</a:t>
                </a:r>
              </a:p>
              <a:p>
                <a:r>
                  <a:rPr lang="en-US" dirty="0" smtClean="0"/>
                  <a:t>Then </a:t>
                </a:r>
                <a:r>
                  <a:rPr lang="en-US" dirty="0"/>
                  <a:t>n=4</a:t>
                </a:r>
              </a:p>
              <a:p>
                <a:r>
                  <a:rPr lang="en-US" dirty="0"/>
                  <a:t>We also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(5)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4/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 smtClean="0"/>
                  <a:t>, so  </a:t>
                </a: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51009"/>
                <a:ext cx="10996749" cy="1955961"/>
              </a:xfrm>
              <a:blipFill>
                <a:blip r:embed="rId2"/>
                <a:stretch>
                  <a:fillRect l="-942" t="-5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5739"/>
            <a:ext cx="1861966" cy="485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968" y="2390504"/>
            <a:ext cx="3407720" cy="9786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38199" y="3842561"/>
            <a:ext cx="4558231" cy="1434832"/>
            <a:chOff x="838199" y="3842561"/>
            <a:chExt cx="4558231" cy="14348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199" y="3842561"/>
              <a:ext cx="4558231" cy="4845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907" y="4274904"/>
              <a:ext cx="4126186" cy="1002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7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error in interpolation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5739"/>
            <a:ext cx="1861966" cy="485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1673088"/>
            <a:ext cx="3407720" cy="9786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2086" y="1673088"/>
            <a:ext cx="4558231" cy="1434832"/>
            <a:chOff x="838199" y="3842561"/>
            <a:chExt cx="4558231" cy="14348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199" y="3842561"/>
              <a:ext cx="4558231" cy="4845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907" y="4274904"/>
              <a:ext cx="4126186" cy="1002489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86" y="3107920"/>
            <a:ext cx="7405143" cy="3607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273143" y="3762632"/>
                <a:ext cx="3566884" cy="1593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Error no worse than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⁡|</m:t>
                      </m:r>
                      <m:r>
                        <m:rPr>
                          <m:sty m:val="p"/>
                        </m:rPr>
                        <a:rPr lang="el-GR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)|=0.03 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here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3" y="3762632"/>
                <a:ext cx="3566884" cy="1593140"/>
              </a:xfrm>
              <a:prstGeom prst="rect">
                <a:avLst/>
              </a:prstGeom>
              <a:blipFill>
                <a:blip r:embed="rId7"/>
                <a:stretch>
                  <a:fillRect l="-4274" t="-8015" r="-4444" b="-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/>
          </a:bodyPr>
          <a:lstStyle/>
          <a:p>
            <a:r>
              <a:rPr lang="en-US" dirty="0" smtClean="0"/>
              <a:t>We can use the last theorem for </a:t>
            </a:r>
            <a:r>
              <a:rPr lang="en-US" dirty="0" err="1" smtClean="0"/>
              <a:t>equispaced</a:t>
            </a:r>
            <a:r>
              <a:rPr lang="en-US" dirty="0" smtClean="0"/>
              <a:t> nodes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608"/>
            <a:ext cx="9818838" cy="3080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5618"/>
            <a:ext cx="10030097" cy="12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Interpolation error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3178"/>
            <a:ext cx="10515600" cy="38070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This is all great for theory</a:t>
            </a:r>
          </a:p>
          <a:p>
            <a:r>
              <a:rPr lang="en-US" sz="3200" dirty="0" smtClean="0"/>
              <a:t>But for computation, the Lagrange form is difficult to use: changing nodes causes lots of </a:t>
            </a:r>
            <a:r>
              <a:rPr lang="en-US" sz="3200" dirty="0" err="1" smtClean="0"/>
              <a:t>recomputation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It is also unstable.</a:t>
            </a:r>
          </a:p>
          <a:p>
            <a:r>
              <a:rPr lang="en-US" sz="3200" dirty="0" smtClean="0"/>
              <a:t>We develop a better formula for computation in the next section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6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Barycentric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Formula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 better formula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 Lagrange form of the interpolating polynomial is great for theory.</a:t>
                </a:r>
              </a:p>
              <a:p>
                <a:r>
                  <a:rPr lang="en-US" sz="3200" dirty="0" smtClean="0"/>
                  <a:t>We need a new formula to get round two main problems for computation, however: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800" dirty="0" smtClean="0"/>
                  <a:t>If we put in a new node, we have to </a:t>
                </a:r>
                <a:r>
                  <a:rPr lang="en-US" sz="2800" dirty="0" err="1" smtClean="0"/>
                  <a:t>recompute</a:t>
                </a:r>
                <a:r>
                  <a:rPr lang="en-US" sz="2800" dirty="0" smtClean="0"/>
                  <a:t> everything; work grows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800" dirty="0" smtClean="0"/>
                  <a:t>The method is unstable</a:t>
                </a:r>
              </a:p>
              <a:p>
                <a:r>
                  <a:rPr lang="en-US" sz="3200" dirty="0" smtClean="0"/>
                  <a:t>We will find </a:t>
                </a:r>
                <a:r>
                  <a:rPr lang="en-US" sz="3200" dirty="0" err="1" smtClean="0"/>
                  <a:t>barycentric</a:t>
                </a:r>
                <a:r>
                  <a:rPr lang="en-US" sz="3200" dirty="0" smtClean="0"/>
                  <a:t> formulas that are key to efficient and stable numerical computation of interpolants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  <a:blipFill>
                <a:blip r:embed="rId3"/>
                <a:stretch>
                  <a:fillRect l="-1333" t="-260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1743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First, define as before</a:t>
            </a:r>
          </a:p>
          <a:p>
            <a:endParaRPr lang="en-US" sz="3200" dirty="0" smtClean="0"/>
          </a:p>
          <a:p>
            <a:r>
              <a:rPr lang="en-US" sz="3200" dirty="0" smtClean="0"/>
              <a:t>Also, define the </a:t>
            </a:r>
            <a:r>
              <a:rPr lang="en-US" sz="3200" dirty="0" err="1" smtClean="0"/>
              <a:t>barycentric</a:t>
            </a:r>
            <a:r>
              <a:rPr lang="en-US" sz="3200" dirty="0" smtClean="0"/>
              <a:t> weights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Then we can rewrite the Lagrange polynomial as</a:t>
            </a:r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19" y="1410789"/>
            <a:ext cx="2785381" cy="985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90" y="2840876"/>
            <a:ext cx="4491238" cy="1621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945" y="5400671"/>
            <a:ext cx="3059308" cy="92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Then, like before, multiply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and add them up: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/>
                  <a:t>F</a:t>
                </a:r>
                <a:r>
                  <a:rPr lang="en-US" sz="3200" dirty="0" smtClean="0"/>
                  <a:t>actored out the common term: </a:t>
                </a:r>
                <a:r>
                  <a:rPr lang="en-US" sz="3200" i="1" dirty="0" smtClean="0"/>
                  <a:t>first </a:t>
                </a:r>
                <a:r>
                  <a:rPr lang="en-US" sz="3200" i="1" dirty="0" err="1" smtClean="0"/>
                  <a:t>barycentric</a:t>
                </a:r>
                <a:r>
                  <a:rPr lang="en-US" sz="3200" i="1" dirty="0" smtClean="0"/>
                  <a:t> formula</a:t>
                </a:r>
              </a:p>
              <a:p>
                <a:r>
                  <a:rPr lang="en-US" sz="3200" dirty="0" smtClean="0"/>
                  <a:t>We aren’t quite there yet</a:t>
                </a:r>
              </a:p>
              <a:p>
                <a:r>
                  <a:rPr lang="en-US" sz="32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is its own interpolant: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)=1 </m:t>
                    </m:r>
                  </m:oMath>
                </a14:m>
                <a:r>
                  <a:rPr lang="en-US" sz="3200" dirty="0" smtClean="0"/>
                  <a:t>for any nodes!  </a:t>
                </a:r>
              </a:p>
              <a:p>
                <a:r>
                  <a:rPr lang="en-US" sz="3200" dirty="0" smtClean="0"/>
                  <a:t>Substitute this into the formula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 to get…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  <a:blipFill>
                <a:blip r:embed="rId4"/>
                <a:stretch>
                  <a:fillRect l="-1333" t="-2481" r="-638" b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350" y="1802676"/>
            <a:ext cx="4125879" cy="1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to get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Use this to eliminate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from</a:t>
                </a:r>
              </a:p>
              <a:p>
                <a:r>
                  <a:rPr lang="en-US" sz="3200" dirty="0" smtClean="0"/>
                  <a:t>The </a:t>
                </a:r>
                <a:r>
                  <a:rPr lang="en-US" sz="3200" i="1" dirty="0" smtClean="0"/>
                  <a:t>second </a:t>
                </a:r>
                <a:r>
                  <a:rPr lang="en-US" sz="3200" i="1" dirty="0" err="1" smtClean="0"/>
                  <a:t>barymetric</a:t>
                </a:r>
                <a:r>
                  <a:rPr lang="en-US" sz="3200" i="1" dirty="0" smtClean="0"/>
                  <a:t> formula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is then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  <a:blipFill>
                <a:blip r:embed="rId5"/>
                <a:stretch>
                  <a:fillRect l="-1333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141" y="2575223"/>
            <a:ext cx="4125879" cy="1281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041" y="4103736"/>
            <a:ext cx="3264158" cy="2109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9141" y="936210"/>
            <a:ext cx="2979666" cy="12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creating </a:t>
            </a:r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5" y="925738"/>
            <a:ext cx="1799045" cy="524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22086" y="1620158"/>
                <a:ext cx="6479177" cy="48459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Consider case for f(x)=tan (x) again </a:t>
                </a:r>
                <a:endParaRPr lang="en-US" sz="3200" dirty="0"/>
              </a:p>
              <a:p>
                <a:r>
                  <a:rPr lang="en-US" sz="3200" dirty="0" smtClean="0"/>
                  <a:t>quadratic interpolant from 3 points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/6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First do weights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Now for rest of formula…</a:t>
                </a:r>
              </a:p>
              <a:p>
                <a:endParaRPr lang="en-US" sz="32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6" y="1620158"/>
                <a:ext cx="6479177" cy="4845956"/>
              </a:xfrm>
              <a:prstGeom prst="rect">
                <a:avLst/>
              </a:prstGeom>
              <a:blipFill>
                <a:blip r:embed="rId3"/>
                <a:stretch>
                  <a:fillRect l="-2164" t="-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674" y="3605316"/>
            <a:ext cx="7109596" cy="1164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88" y="4926903"/>
            <a:ext cx="6454141" cy="5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interpolation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Chapter 5:  Low degree piecewise polynomials for uniformly spaced points</a:t>
            </a:r>
          </a:p>
          <a:p>
            <a:r>
              <a:rPr lang="en-US" sz="3200" dirty="0" smtClean="0"/>
              <a:t>We did this to avoid problems with global interpolants</a:t>
            </a:r>
          </a:p>
          <a:p>
            <a:r>
              <a:rPr lang="en-US" sz="3200" dirty="0" smtClean="0"/>
              <a:t>In this chapter, we will change the spacing of the data to get fast and accurate interpolants</a:t>
            </a:r>
          </a:p>
          <a:p>
            <a:r>
              <a:rPr lang="en-US" sz="3200" dirty="0" smtClean="0"/>
              <a:t>We will use them for accurate integral approximation, e.g.</a:t>
            </a:r>
          </a:p>
          <a:p>
            <a:r>
              <a:rPr lang="en-US" sz="3200" dirty="0" smtClean="0"/>
              <a:t>In later chapters, they will help us with solving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4049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creating </a:t>
            </a:r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925739"/>
            <a:ext cx="1797388" cy="524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22086" y="1620158"/>
                <a:ext cx="9649823" cy="48459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Using the weights and nodes: </a:t>
                </a:r>
                <a:endParaRPr lang="en-US" sz="3200" dirty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Note that we divided out the common factor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18/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Further algebra would recover the Lagrange form.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6" y="1620158"/>
                <a:ext cx="9649823" cy="4845956"/>
              </a:xfrm>
              <a:prstGeom prst="rect">
                <a:avLst/>
              </a:prstGeom>
              <a:blipFill>
                <a:blip r:embed="rId6"/>
                <a:stretch>
                  <a:fillRect l="-1453" t="-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470" y="2117350"/>
            <a:ext cx="6414970" cy="31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Evaluating the whole formula takes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flops</a:t>
                </a:r>
              </a:p>
              <a:p>
                <a:r>
                  <a:rPr lang="en-US" sz="3200" dirty="0" smtClean="0"/>
                  <a:t>The formula for the weights depends only on the nodes</a:t>
                </a:r>
              </a:p>
              <a:p>
                <a:r>
                  <a:rPr lang="en-US" sz="3200" dirty="0" smtClean="0"/>
                  <a:t>Once they are computed,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need only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flops</a:t>
                </a:r>
              </a:p>
              <a:p>
                <a:r>
                  <a:rPr lang="en-US" sz="3200" dirty="0" smtClean="0"/>
                  <a:t>We need a new formula to get round two main problems for computation, however:</a:t>
                </a:r>
              </a:p>
              <a:p>
                <a:r>
                  <a:rPr lang="en-US" sz="3200" dirty="0" smtClean="0"/>
                  <a:t>We will find </a:t>
                </a:r>
                <a:r>
                  <a:rPr lang="en-US" sz="3200" dirty="0" err="1" smtClean="0"/>
                  <a:t>barycentric</a:t>
                </a:r>
                <a:r>
                  <a:rPr lang="en-US" sz="3200" dirty="0" smtClean="0"/>
                  <a:t> formulas that are key to efficient and stable numerical computation of interpolants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17439"/>
              </a:xfrm>
              <a:blipFill>
                <a:blip r:embed="rId2"/>
                <a:stretch>
                  <a:fillRect l="-1333" t="-2481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0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formula: function </a:t>
            </a:r>
            <a:r>
              <a:rPr lang="en-US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polyinterp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First evaluate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Actually the reciprocal of the weights is computed: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weights are rescaled to avoid really large or small weights</a:t>
                </a:r>
              </a:p>
              <a:p>
                <a:r>
                  <a:rPr lang="en-US" sz="3200" dirty="0" smtClean="0"/>
                  <a:t>Start with singleton node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, and </a:t>
                </a:r>
                <a:r>
                  <a:rPr lang="en-US" sz="3200" dirty="0" err="1" smtClean="0"/>
                  <a:t>recursivedly</a:t>
                </a:r>
                <a:r>
                  <a:rPr lang="en-US" sz="3200" dirty="0" smtClean="0"/>
                  <a:t> compute the rest via 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Reciprocate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after computing them all</a:t>
                </a:r>
              </a:p>
              <a:p>
                <a:r>
                  <a:rPr lang="en-US" sz="3200" dirty="0" smtClean="0"/>
                  <a:t>Sum the numerator and denominator and divide</a:t>
                </a:r>
              </a:p>
              <a:p>
                <a:r>
                  <a:rPr lang="en-US" sz="3200" dirty="0" smtClean="0"/>
                  <a:t>Fix any </a:t>
                </a:r>
                <a:r>
                  <a:rPr lang="en-US" sz="3200" dirty="0" err="1" smtClean="0"/>
                  <a:t>NaNs</a:t>
                </a:r>
                <a:r>
                  <a:rPr lang="en-US" sz="3200" dirty="0" smtClean="0"/>
                  <a:t>: </a:t>
                </a:r>
                <a:r>
                  <a:rPr lang="en-US" sz="3200" dirty="0" err="1" smtClean="0"/>
                  <a:t>L’Hôpital’s</a:t>
                </a:r>
                <a:r>
                  <a:rPr lang="en-US" sz="3200" dirty="0" smtClean="0"/>
                  <a:t> rule!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4"/>
                <a:stretch>
                  <a:fillRect l="-1217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557" y="3422468"/>
            <a:ext cx="8450184" cy="14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91" y="184835"/>
            <a:ext cx="9091749" cy="64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72" y="1658983"/>
            <a:ext cx="8610552" cy="421930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Function </a:t>
            </a:r>
            <a:r>
              <a:rPr lang="en-US" smtClean="0">
                <a:solidFill>
                  <a:srgbClr val="0070C0"/>
                </a:solidFill>
              </a:rPr>
              <a:t>9.2.1 (cont’d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55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creating </a:t>
            </a:r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164840" y="1030423"/>
            <a:ext cx="7376885" cy="4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Compare n=3 and n=6 interpolants for a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5" y="925739"/>
            <a:ext cx="1846322" cy="485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5" y="1620157"/>
            <a:ext cx="7063378" cy="51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creating </a:t>
            </a:r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164840" y="1030423"/>
            <a:ext cx="7376885" cy="4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Compare n= and n=7 interpolants for a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5" y="925739"/>
            <a:ext cx="1846322" cy="485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5" y="1515472"/>
            <a:ext cx="7045258" cy="512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Barycentric</a:t>
            </a:r>
            <a:r>
              <a:rPr lang="en-US" dirty="0" smtClean="0">
                <a:solidFill>
                  <a:srgbClr val="0070C0"/>
                </a:solidFill>
              </a:rPr>
              <a:t> formula: stability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Because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have a factor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1/(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you would think that would cause problems</a:t>
                </a:r>
              </a:p>
              <a:p>
                <a:r>
                  <a:rPr lang="en-US" sz="3200" dirty="0" smtClean="0"/>
                  <a:t>The function had to fix any </a:t>
                </a:r>
                <a:r>
                  <a:rPr lang="en-US" sz="3200" dirty="0" err="1" smtClean="0"/>
                  <a:t>NaNs</a:t>
                </a:r>
                <a:r>
                  <a:rPr lang="en-US" sz="3200" dirty="0" smtClean="0"/>
                  <a:t>: </a:t>
                </a:r>
                <a:r>
                  <a:rPr lang="en-US" sz="3200" dirty="0" err="1" smtClean="0"/>
                  <a:t>L’Hôpital’s</a:t>
                </a:r>
                <a:r>
                  <a:rPr lang="en-US" sz="3200" dirty="0" smtClean="0"/>
                  <a:t> rule!</a:t>
                </a:r>
              </a:p>
              <a:p>
                <a:r>
                  <a:rPr lang="en-US" sz="3200" dirty="0" smtClean="0"/>
                  <a:t>It turns out to not cause any problems in practice because both numerator and denominator have such factors</a:t>
                </a:r>
              </a:p>
              <a:p>
                <a:r>
                  <a:rPr lang="en-US" sz="3200" dirty="0" smtClean="0"/>
                  <a:t>More in the coming sections…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227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9.3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Stability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Polynomial Interpolation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of polynomial interpolation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have what is claimed is a stable formula for interpolation</a:t>
            </a:r>
          </a:p>
          <a:p>
            <a:r>
              <a:rPr lang="en-US" sz="3200" dirty="0" smtClean="0"/>
              <a:t>What we mean is this case is that for a fixed number of nodes, we can move them around and the formula doesn’t get excessive error from that</a:t>
            </a:r>
          </a:p>
          <a:p>
            <a:r>
              <a:rPr lang="en-US" sz="3200" dirty="0" smtClean="0"/>
              <a:t>But, it can be that a stable formula is susceptible to problems with interpolation itself</a:t>
            </a:r>
          </a:p>
          <a:p>
            <a:r>
              <a:rPr lang="en-US" sz="3200" dirty="0" smtClean="0"/>
              <a:t>Let’s see an example…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210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Polynomial Interpolation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5" y="1620156"/>
            <a:ext cx="6762931" cy="4219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increasing </a:t>
            </a:r>
            <a:r>
              <a:rPr lang="en-US" dirty="0" err="1" smtClean="0">
                <a:solidFill>
                  <a:srgbClr val="0070C0"/>
                </a:solidFill>
              </a:rPr>
              <a:t>equispaced</a:t>
            </a:r>
            <a:r>
              <a:rPr lang="en-US" dirty="0" smtClean="0">
                <a:solidFill>
                  <a:srgbClr val="0070C0"/>
                </a:solidFill>
              </a:rPr>
              <a:t> nodes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5226957" y="1122544"/>
                <a:ext cx="5824221" cy="10728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Let’s revisit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i="0" dirty="0" err="1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W</a:t>
                </a:r>
                <a:r>
                  <a:rPr lang="en-US" sz="2400" dirty="0" smtClean="0"/>
                  <a:t>e already interpolated with a few nodes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57" y="1122544"/>
                <a:ext cx="5824221" cy="1072878"/>
              </a:xfrm>
              <a:prstGeom prst="rect">
                <a:avLst/>
              </a:prstGeom>
              <a:blipFill>
                <a:blip r:embed="rId3"/>
                <a:stretch>
                  <a:fillRect l="-1360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5" y="925739"/>
            <a:ext cx="1700958" cy="393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2314846" y="5839662"/>
                <a:ext cx="6058445" cy="7764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What happens for equally spaced points and increasing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846" y="5839662"/>
                <a:ext cx="6058445" cy="776445"/>
              </a:xfrm>
              <a:prstGeom prst="rect">
                <a:avLst/>
              </a:prstGeom>
              <a:blipFill>
                <a:blip r:embed="rId5"/>
                <a:stretch>
                  <a:fillRect l="-1408" t="-11024" r="-201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7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increasing </a:t>
            </a:r>
            <a:r>
              <a:rPr lang="en-US" dirty="0" err="1" smtClean="0">
                <a:solidFill>
                  <a:srgbClr val="0070C0"/>
                </a:solidFill>
              </a:rPr>
              <a:t>equispaced</a:t>
            </a:r>
            <a:r>
              <a:rPr lang="en-US" dirty="0" smtClean="0">
                <a:solidFill>
                  <a:srgbClr val="0070C0"/>
                </a:solidFill>
              </a:rPr>
              <a:t> nodes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61566" y="1122544"/>
            <a:ext cx="1789612" cy="326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n=5 to 60 nodes</a:t>
            </a:r>
          </a:p>
          <a:p>
            <a:r>
              <a:rPr lang="en-US" sz="2400" dirty="0" smtClean="0"/>
              <a:t>Compute the error at each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5" y="925739"/>
            <a:ext cx="1700958" cy="39361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831520" y="4820759"/>
            <a:ext cx="6058445" cy="776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May we have the results plot please?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5" y="1620157"/>
            <a:ext cx="8108092" cy="2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increasing </a:t>
            </a:r>
            <a:r>
              <a:rPr lang="en-US" dirty="0" err="1" smtClean="0">
                <a:solidFill>
                  <a:srgbClr val="0070C0"/>
                </a:solidFill>
              </a:rPr>
              <a:t>equispaced</a:t>
            </a:r>
            <a:r>
              <a:rPr lang="en-US" dirty="0" smtClean="0">
                <a:solidFill>
                  <a:srgbClr val="0070C0"/>
                </a:solidFill>
              </a:rPr>
              <a:t> nodes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837023" y="1726165"/>
                <a:ext cx="2397034" cy="42043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The error decreases 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 smtClean="0"/>
                  <a:t> until n=30 (exponentially)</a:t>
                </a:r>
              </a:p>
              <a:p>
                <a:r>
                  <a:rPr lang="en-US" sz="2400" dirty="0" smtClean="0"/>
                  <a:t>Then the error increases exponentially!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023" y="1726165"/>
                <a:ext cx="2397034" cy="4204371"/>
              </a:xfrm>
              <a:prstGeom prst="rect">
                <a:avLst/>
              </a:prstGeom>
              <a:blipFill>
                <a:blip r:embed="rId2"/>
                <a:stretch>
                  <a:fillRect l="-3562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5" y="925739"/>
            <a:ext cx="1700958" cy="39361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197734" y="5408587"/>
            <a:ext cx="6058445" cy="776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May we have the results plot please?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5" y="1679720"/>
            <a:ext cx="7115628" cy="33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of polynomial interpolation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Why does the error grow?</a:t>
                </a:r>
              </a:p>
              <a:p>
                <a:r>
                  <a:rPr lang="en-US" sz="3200" dirty="0" smtClean="0"/>
                  <a:t>The error is given by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claim that it’s the uniform spacing of the points </a:t>
                </a:r>
                <a:r>
                  <a:rPr lang="en-US" sz="3200" dirty="0" err="1" smtClean="0"/>
                  <a:t>t_i</a:t>
                </a:r>
                <a:r>
                  <a:rPr lang="en-US" sz="3200" dirty="0" smtClean="0"/>
                  <a:t> that causes the problem</a:t>
                </a:r>
              </a:p>
              <a:p>
                <a:r>
                  <a:rPr lang="en-US" sz="3200" dirty="0" smtClean="0"/>
                  <a:t>To see this we can study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84" y="2323760"/>
            <a:ext cx="7720369" cy="9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Increasing </a:t>
            </a:r>
            <a:r>
              <a:rPr lang="en-US" dirty="0" err="1" smtClean="0">
                <a:solidFill>
                  <a:srgbClr val="0070C0"/>
                </a:solidFill>
              </a:rPr>
              <a:t>equispaced</a:t>
            </a:r>
            <a:r>
              <a:rPr lang="en-US" dirty="0" smtClean="0">
                <a:solidFill>
                  <a:srgbClr val="0070C0"/>
                </a:solidFill>
              </a:rPr>
              <a:t> nodes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995159" y="1360234"/>
                <a:ext cx="1789612" cy="4491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on [-1,1]</a:t>
                </a:r>
              </a:p>
              <a:p>
                <a:r>
                  <a:rPr lang="en-US" sz="2400" dirty="0" smtClean="0"/>
                  <a:t>Change n from 10 to 50 in steps of 10</a:t>
                </a:r>
              </a:p>
              <a:p>
                <a:r>
                  <a:rPr lang="en-US" sz="2400" dirty="0" smtClean="0"/>
                  <a:t>Does it decrease?</a:t>
                </a:r>
              </a:p>
              <a:p>
                <a:r>
                  <a:rPr lang="en-US" sz="2400" dirty="0" smtClean="0"/>
                  <a:t>If so, it </a:t>
                </a:r>
                <a:r>
                  <a:rPr lang="en-US" sz="2400" dirty="0" err="1" smtClean="0"/>
                  <a:t>it</a:t>
                </a:r>
                <a:r>
                  <a:rPr lang="en-US" sz="2400" dirty="0" smtClean="0"/>
                  <a:t> uniform in the interval?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159" y="1360234"/>
                <a:ext cx="1789612" cy="4491926"/>
              </a:xfrm>
              <a:prstGeom prst="rect">
                <a:avLst/>
              </a:prstGeom>
              <a:blipFill>
                <a:blip r:embed="rId2"/>
                <a:stretch>
                  <a:fillRect l="-4422" t="-1900" r="-6122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6" y="1452834"/>
            <a:ext cx="4573089" cy="2553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7" y="925738"/>
            <a:ext cx="1629364" cy="4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increasing </a:t>
            </a:r>
            <a:r>
              <a:rPr lang="en-US" dirty="0" err="1" smtClean="0">
                <a:solidFill>
                  <a:srgbClr val="0070C0"/>
                </a:solidFill>
              </a:rPr>
              <a:t>equispaced</a:t>
            </a:r>
            <a:r>
              <a:rPr lang="en-US" dirty="0" smtClean="0">
                <a:solidFill>
                  <a:srgbClr val="0070C0"/>
                </a:solidFill>
              </a:rPr>
              <a:t> nodes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706392" y="1490863"/>
                <a:ext cx="2788921" cy="4491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At any fixed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, the function decreases exponentially</a:t>
                </a:r>
              </a:p>
              <a:p>
                <a:r>
                  <a:rPr lang="en-US" sz="2400" dirty="0" smtClean="0"/>
                  <a:t>But, the ends are exponentially larger than the middle</a:t>
                </a:r>
              </a:p>
              <a:p>
                <a:r>
                  <a:rPr lang="en-US" sz="2400" dirty="0" smtClean="0"/>
                  <a:t>This </a:t>
                </a:r>
                <a:r>
                  <a:rPr lang="en-US" sz="2400" dirty="0" err="1" smtClean="0"/>
                  <a:t>nonuniformity</a:t>
                </a:r>
                <a:r>
                  <a:rPr lang="en-US" sz="2400" dirty="0" smtClean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is what destroys the convergence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392" y="1490863"/>
                <a:ext cx="2788921" cy="4491926"/>
              </a:xfrm>
              <a:prstGeom prst="rect">
                <a:avLst/>
              </a:prstGeom>
              <a:blipFill>
                <a:blip r:embed="rId2"/>
                <a:stretch>
                  <a:fillRect l="-2838" t="-1902" r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7" y="925738"/>
            <a:ext cx="1629364" cy="434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7" y="1823493"/>
            <a:ext cx="7133409" cy="35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9009743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Runge</a:t>
            </a:r>
            <a:r>
              <a:rPr lang="en-US" dirty="0" smtClean="0">
                <a:solidFill>
                  <a:srgbClr val="0070C0"/>
                </a:solidFill>
              </a:rPr>
              <a:t> function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706392" y="1490863"/>
            <a:ext cx="2788921" cy="449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This innocent looking function may not be so easy to interpolate</a:t>
            </a:r>
          </a:p>
          <a:p>
            <a:r>
              <a:rPr lang="en-US" sz="2400" dirty="0" smtClean="0"/>
              <a:t>It is called a </a:t>
            </a:r>
            <a:r>
              <a:rPr lang="en-US" sz="2400" dirty="0" err="1" smtClean="0"/>
              <a:t>Runge</a:t>
            </a:r>
            <a:r>
              <a:rPr lang="en-US" sz="2400" dirty="0" smtClean="0"/>
              <a:t> function, after a German mathematician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73" y="925739"/>
            <a:ext cx="1731192" cy="432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2" y="1491224"/>
            <a:ext cx="7465968" cy="45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47" y="664119"/>
            <a:ext cx="7714162" cy="6108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360" y="231321"/>
            <a:ext cx="5456646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Runge</a:t>
            </a:r>
            <a:r>
              <a:rPr lang="en-US" dirty="0" smtClean="0">
                <a:solidFill>
                  <a:srgbClr val="0070C0"/>
                </a:solidFill>
              </a:rPr>
              <a:t> function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706392" y="2743199"/>
            <a:ext cx="2788921" cy="3239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Error is improving for these small values of n</a:t>
            </a:r>
          </a:p>
          <a:p>
            <a:r>
              <a:rPr lang="en-US" sz="3200" dirty="0" smtClean="0"/>
              <a:t>But not uniformly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7" y="231321"/>
            <a:ext cx="1731192" cy="4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47" y="664118"/>
            <a:ext cx="8019588" cy="6193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360" y="231321"/>
            <a:ext cx="5456646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Runge</a:t>
            </a:r>
            <a:r>
              <a:rPr lang="en-US" dirty="0" smtClean="0">
                <a:solidFill>
                  <a:srgbClr val="0070C0"/>
                </a:solidFill>
              </a:rPr>
              <a:t> function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850085" y="2625633"/>
            <a:ext cx="2788921" cy="3239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Error is as good as can be in the middle</a:t>
            </a:r>
          </a:p>
          <a:p>
            <a:r>
              <a:rPr lang="en-US" sz="3200" dirty="0" smtClean="0"/>
              <a:t>But not so at the ends, even grows!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7" y="231321"/>
            <a:ext cx="1731192" cy="4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Instability: </a:t>
            </a:r>
            <a:r>
              <a:rPr lang="en-US" dirty="0" err="1" smtClean="0">
                <a:solidFill>
                  <a:srgbClr val="0070C0"/>
                </a:solidFill>
              </a:rPr>
              <a:t>Runge</a:t>
            </a:r>
            <a:r>
              <a:rPr lang="en-US" dirty="0" smtClean="0">
                <a:solidFill>
                  <a:srgbClr val="0070C0"/>
                </a:solidFill>
              </a:rPr>
              <a:t> phenomenon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Example 9.3.3 demonstrates the </a:t>
            </a:r>
            <a:r>
              <a:rPr lang="en-US" sz="3200" dirty="0" err="1" smtClean="0"/>
              <a:t>Runge</a:t>
            </a:r>
            <a:r>
              <a:rPr lang="en-US" sz="3200" dirty="0" smtClean="0"/>
              <a:t> phenomenon</a:t>
            </a:r>
          </a:p>
          <a:p>
            <a:r>
              <a:rPr lang="en-US" sz="3200" dirty="0" smtClean="0"/>
              <a:t>We may think that increasing n should help: but it doesn’t!</a:t>
            </a:r>
          </a:p>
          <a:p>
            <a:pPr marL="457200" lvl="1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The </a:t>
            </a:r>
            <a:r>
              <a:rPr lang="en-US" sz="2800" i="1" dirty="0" err="1">
                <a:solidFill>
                  <a:srgbClr val="FF0000"/>
                </a:solidFill>
              </a:rPr>
              <a:t>Runge</a:t>
            </a:r>
            <a:r>
              <a:rPr lang="en-US" sz="2800" i="1" dirty="0">
                <a:solidFill>
                  <a:srgbClr val="FF0000"/>
                </a:solidFill>
              </a:rPr>
              <a:t> phenomenon is an instability in the abstract </a:t>
            </a:r>
            <a:r>
              <a:rPr lang="en-US" sz="2800" i="1" dirty="0" smtClean="0">
                <a:solidFill>
                  <a:srgbClr val="FF0000"/>
                </a:solidFill>
              </a:rPr>
              <a:t>mapping from </a:t>
            </a:r>
            <a:r>
              <a:rPr lang="en-US" sz="2800" i="1" dirty="0">
                <a:solidFill>
                  <a:srgbClr val="FF0000"/>
                </a:solidFill>
              </a:rPr>
              <a:t>a function to its polynomial interpolant, manifested when the nodes of </a:t>
            </a:r>
            <a:r>
              <a:rPr lang="en-US" sz="2800" i="1" dirty="0" smtClean="0">
                <a:solidFill>
                  <a:srgbClr val="FF0000"/>
                </a:solidFill>
              </a:rPr>
              <a:t>the interpolant </a:t>
            </a:r>
            <a:r>
              <a:rPr lang="en-US" sz="2800" i="1" dirty="0">
                <a:solidFill>
                  <a:srgbClr val="FF0000"/>
                </a:solidFill>
              </a:rPr>
              <a:t>are equally spaced and the degree of the polynomial increases.</a:t>
            </a:r>
            <a:endParaRPr lang="en-US" sz="2800" i="1" dirty="0" smtClean="0">
              <a:solidFill>
                <a:srgbClr val="FF0000"/>
              </a:solidFill>
            </a:endParaRPr>
          </a:p>
          <a:p>
            <a:r>
              <a:rPr lang="en-US" sz="3200" dirty="0" smtClean="0"/>
              <a:t>This is from trying to do interpolation this way, not because of the formula</a:t>
            </a:r>
          </a:p>
          <a:p>
            <a:r>
              <a:rPr lang="en-US" sz="3200" dirty="0" smtClean="0"/>
              <a:t>We can even out the error by being clever about where we place the nodes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48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Polynomial interpolation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wish to put a polynomial through the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data points (the nodes)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This means that we find a polynomial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Theoretically, it is guaranteed that we can do this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Some care is needed to do this accurately in a computer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847" r="-1391" b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35" y="3913411"/>
            <a:ext cx="9497756" cy="15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Chebyshev nodes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Consider this (important) node distribution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These locations are called </a:t>
                </a:r>
                <a:r>
                  <a:rPr lang="en-US" sz="3200" i="1" dirty="0"/>
                  <a:t>Chebyshev points </a:t>
                </a:r>
                <a:r>
                  <a:rPr lang="en-US" sz="3200" i="1" dirty="0" smtClean="0"/>
                  <a:t>of the second kind</a:t>
                </a:r>
                <a:r>
                  <a:rPr lang="en-US" sz="3200" dirty="0" smtClean="0"/>
                  <a:t>, or sometimes </a:t>
                </a:r>
                <a:r>
                  <a:rPr lang="en-US" sz="3200" i="1" dirty="0" smtClean="0"/>
                  <a:t>Chebyshev extreme points</a:t>
                </a:r>
              </a:p>
              <a:p>
                <a:r>
                  <a:rPr lang="en-US" sz="3200" dirty="0" smtClean="0"/>
                  <a:t>These are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locations of uniformly spaced points around the upper half of the unit circle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200" dirty="0" smtClean="0"/>
                  <a:t>-plane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75" y="1777182"/>
            <a:ext cx="6087643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4" y="113757"/>
            <a:ext cx="10411097" cy="7745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Runge</a:t>
            </a:r>
            <a:r>
              <a:rPr lang="en-US" dirty="0" smtClean="0">
                <a:solidFill>
                  <a:srgbClr val="0070C0"/>
                </a:solidFill>
              </a:rPr>
              <a:t> function with Chebyshev points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334792" y="1778044"/>
                <a:ext cx="2540728" cy="32395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on [-1,1</a:t>
                </a:r>
                <a:r>
                  <a:rPr lang="en-US" sz="3200" dirty="0" smtClean="0"/>
                  <a:t>] again</a:t>
                </a:r>
                <a:endParaRPr lang="en-US" sz="3200" dirty="0"/>
              </a:p>
              <a:p>
                <a:r>
                  <a:rPr lang="en-US" sz="3200" dirty="0" smtClean="0"/>
                  <a:t>Note node locations are now </a:t>
                </a:r>
                <a:r>
                  <a:rPr lang="en-US" sz="3200" dirty="0" err="1" smtClean="0"/>
                  <a:t>Cheb</a:t>
                </a:r>
                <a:r>
                  <a:rPr lang="en-US" sz="3200" dirty="0" smtClean="0"/>
                  <a:t> 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kind points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92" y="1778044"/>
                <a:ext cx="2540728" cy="3239589"/>
              </a:xfrm>
              <a:prstGeom prst="rect">
                <a:avLst/>
              </a:prstGeom>
              <a:blipFill>
                <a:blip r:embed="rId2"/>
                <a:stretch>
                  <a:fillRect l="-4796" t="-3766" r="-4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4" y="1062718"/>
            <a:ext cx="1869974" cy="48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4" y="1609724"/>
            <a:ext cx="5229109" cy="35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4" y="113757"/>
            <a:ext cx="10411097" cy="7745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Runge</a:t>
            </a:r>
            <a:r>
              <a:rPr lang="en-US" dirty="0" smtClean="0">
                <a:solidFill>
                  <a:srgbClr val="0070C0"/>
                </a:solidFill>
              </a:rPr>
              <a:t> function with Chebyshev points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066312" y="1520325"/>
                <a:ext cx="2540728" cy="48151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is decreasing all over </a:t>
                </a:r>
                <a:r>
                  <a:rPr lang="en-US" sz="3200" dirty="0"/>
                  <a:t>[-1,1</a:t>
                </a:r>
                <a:r>
                  <a:rPr lang="en-US" sz="3200" dirty="0" smtClean="0"/>
                  <a:t>] now!</a:t>
                </a:r>
                <a:endParaRPr lang="en-US" sz="3200" dirty="0"/>
              </a:p>
              <a:p>
                <a:r>
                  <a:rPr lang="en-US" sz="3200" dirty="0" smtClean="0"/>
                  <a:t>Woohoo!</a:t>
                </a:r>
              </a:p>
              <a:p>
                <a:r>
                  <a:rPr lang="en-US" sz="3200" dirty="0" smtClean="0"/>
                  <a:t>We did pay a small price with slower rate of convergence in the middle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312" y="1520325"/>
                <a:ext cx="2540728" cy="4815162"/>
              </a:xfrm>
              <a:prstGeom prst="rect">
                <a:avLst/>
              </a:prstGeom>
              <a:blipFill>
                <a:blip r:embed="rId2"/>
                <a:stretch>
                  <a:fillRect l="-4796" t="-3291" r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4" y="1062718"/>
            <a:ext cx="1869974" cy="487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4" y="1778043"/>
            <a:ext cx="7082282" cy="34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779280"/>
            <a:ext cx="7120346" cy="6046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365" y="152946"/>
            <a:ext cx="4980621" cy="120559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Repeat 9.3.3 with Chebyshev points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066312" y="1520325"/>
            <a:ext cx="2540728" cy="481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/>
              <a:t>Runge</a:t>
            </a:r>
            <a:r>
              <a:rPr lang="en-US" sz="3200" dirty="0" smtClean="0"/>
              <a:t> function again</a:t>
            </a:r>
            <a:endParaRPr lang="en-US" sz="3200" dirty="0"/>
          </a:p>
          <a:p>
            <a:r>
              <a:rPr lang="en-US" sz="3200" dirty="0" smtClean="0"/>
              <a:t>n=16 and 40 nodes are near machine precision on entire domain!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52945"/>
            <a:ext cx="1919764" cy="4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Chebyshev points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now have a convergence over the whole domain</a:t>
            </a:r>
          </a:p>
          <a:p>
            <a:r>
              <a:rPr lang="en-US" sz="3200" dirty="0" smtClean="0"/>
              <a:t>It also turns out that the </a:t>
            </a:r>
            <a:r>
              <a:rPr lang="en-US" sz="3200" dirty="0" err="1" smtClean="0"/>
              <a:t>barycentric</a:t>
            </a:r>
            <a:r>
              <a:rPr lang="en-US" sz="3200" dirty="0" smtClean="0"/>
              <a:t> weights for the Chebyshev points are simple: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And these are used with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73" y="2703739"/>
            <a:ext cx="6764591" cy="1045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4435092"/>
            <a:ext cx="3267739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Spectral convergence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5"/>
                <a:ext cx="10515600" cy="539496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→∞ </m:t>
                    </m:r>
                  </m:oMath>
                </a14:m>
                <a:r>
                  <a:rPr lang="en-US" dirty="0"/>
                  <a:t>and use polynomial interpolation on Chebyshev </a:t>
                </a:r>
                <a:r>
                  <a:rPr lang="en-US" dirty="0" smtClean="0"/>
                  <a:t>nodes</a:t>
                </a:r>
              </a:p>
              <a:p>
                <a:r>
                  <a:rPr lang="en-US" dirty="0" smtClean="0"/>
                  <a:t>Then, the convergence </a:t>
                </a:r>
                <a:r>
                  <a:rPr lang="en-US" dirty="0"/>
                  <a:t>rate is exponential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 smtClean="0"/>
                  <a:t>Also called spectral convergence or geometric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5"/>
                <a:ext cx="10515600" cy="5394960"/>
              </a:xfrm>
              <a:blipFill>
                <a:blip r:embed="rId2"/>
                <a:stretch>
                  <a:fillRect l="-1043" t="-1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84144"/>
            <a:ext cx="10146635" cy="33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Spectral convergence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Spectral convergence: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some constant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8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→∞ </m:t>
                    </m:r>
                  </m:oMath>
                </a14:m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Power increases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Linear on a </a:t>
                </a:r>
                <a:r>
                  <a:rPr lang="en-US" sz="2800" dirty="0" err="1" smtClean="0"/>
                  <a:t>semilog</a:t>
                </a:r>
                <a:r>
                  <a:rPr lang="en-US" sz="2800" dirty="0" smtClean="0"/>
                  <a:t> plot</a:t>
                </a:r>
              </a:p>
              <a:p>
                <a:r>
                  <a:rPr lang="en-US" sz="3600" dirty="0" smtClean="0"/>
                  <a:t>Linear convergence: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some constant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→∞ </m:t>
                    </m:r>
                  </m:oMath>
                </a14:m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Factor times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 smtClean="0"/>
                  <a:t> to reduce error by constant factor</a:t>
                </a:r>
                <a:endParaRPr lang="en-US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Linear on a </a:t>
                </a:r>
                <a:r>
                  <a:rPr lang="en-US" sz="2800" dirty="0" smtClean="0"/>
                  <a:t>log-log </a:t>
                </a:r>
                <a:r>
                  <a:rPr lang="en-US" sz="2800" dirty="0"/>
                  <a:t>plot</a:t>
                </a:r>
              </a:p>
              <a:p>
                <a:r>
                  <a:rPr lang="en-US" sz="3200" dirty="0" smtClean="0"/>
                  <a:t>Spectral convergence: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=30,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 smtClean="0"/>
                  <a:t>, error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−30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r>
                  <a:rPr lang="en-US" sz="3200" dirty="0" smtClean="0"/>
                  <a:t>Linear convergence: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=30,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 smtClean="0"/>
                  <a:t>, error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62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5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Orthogonal Polynomials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can do more than interpolation with polynomials for global approximation of functions</a:t>
            </a:r>
            <a:endParaRPr lang="en-US" sz="3200" dirty="0" smtClean="0"/>
          </a:p>
          <a:p>
            <a:r>
              <a:rPr lang="en-US" sz="3200" dirty="0" smtClean="0"/>
              <a:t>In chapter 3, we saw how to find least squares fits to data with polynomials</a:t>
            </a:r>
          </a:p>
          <a:p>
            <a:r>
              <a:rPr lang="en-US" sz="3200" dirty="0" smtClean="0"/>
              <a:t>We can extend the idea to fitting functions</a:t>
            </a:r>
            <a:endParaRPr lang="en-US" sz="36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211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46365" y="152946"/>
                <a:ext cx="4980621" cy="12055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Example: fit linear function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46365" y="152946"/>
                <a:ext cx="4980621" cy="1205592"/>
              </a:xfrm>
              <a:blipFill>
                <a:blip r:embed="rId2"/>
                <a:stretch>
                  <a:fillRect l="-4284" t="-13636" b="-20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066311" y="1520325"/>
                <a:ext cx="2801985" cy="48151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Using </a:t>
                </a:r>
                <a:r>
                  <a:rPr lang="en-US" sz="3200" dirty="0" err="1" smtClean="0"/>
                  <a:t>Vandermonde</a:t>
                </a:r>
                <a:r>
                  <a:rPr lang="en-US" sz="3200" dirty="0" smtClean="0"/>
                  <a:t> approach</a:t>
                </a:r>
                <a:endParaRPr lang="en-US" sz="3200" dirty="0"/>
              </a:p>
              <a:p>
                <a:r>
                  <a:rPr lang="en-US" sz="3200" dirty="0" smtClean="0"/>
                  <a:t>V has columns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Backslash solves rectangular system for least square fit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311" y="1520325"/>
                <a:ext cx="2801985" cy="4815162"/>
              </a:xfrm>
              <a:prstGeom prst="rect">
                <a:avLst/>
              </a:prstGeom>
              <a:blipFill>
                <a:blip r:embed="rId3"/>
                <a:stretch>
                  <a:fillRect l="-5000" t="-3418" r="-8261" b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86" y="328207"/>
            <a:ext cx="7018294" cy="6529793"/>
            <a:chOff x="479786" y="152945"/>
            <a:chExt cx="7018294" cy="65297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87" y="152945"/>
              <a:ext cx="1602735" cy="3434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787" y="496388"/>
              <a:ext cx="3249074" cy="18549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787" y="2334643"/>
              <a:ext cx="2988206" cy="7612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86" y="3095897"/>
              <a:ext cx="7018294" cy="3586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4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Polynomial interpolation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Proof of uniqueness:  suppose that there is a second polynomial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Subtract the two: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But, the fundamental theorem of algebra guarantees there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zeros for a polynomial of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Since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zeros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, it must be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Proof of existence:  We’ll build it!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104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8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101782" y="388078"/>
                <a:ext cx="4980621" cy="12055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Example: fit linear function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01782" y="388078"/>
                <a:ext cx="4980621" cy="1205592"/>
              </a:xfrm>
              <a:blipFill>
                <a:blip r:embed="rId2"/>
                <a:stretch>
                  <a:fillRect l="-4406" t="-13706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 txBox="1">
            <a:spLocks/>
          </p:cNvSpPr>
          <p:nvPr/>
        </p:nvSpPr>
        <p:spPr>
          <a:xfrm>
            <a:off x="7360917" y="1794645"/>
            <a:ext cx="2801985" cy="481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Nothing special about 40 points</a:t>
            </a:r>
            <a:endParaRPr lang="en-US" sz="3200" dirty="0"/>
          </a:p>
          <a:p>
            <a:r>
              <a:rPr lang="en-US" sz="3200" dirty="0" smtClean="0"/>
              <a:t>More points similar</a:t>
            </a:r>
          </a:p>
          <a:p>
            <a:r>
              <a:rPr lang="en-US" sz="3200" dirty="0" smtClean="0"/>
              <a:t>Approaching a limit?</a:t>
            </a:r>
            <a:endParaRPr lang="en-US" sz="3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7351" y="505643"/>
            <a:ext cx="3860664" cy="5490209"/>
            <a:chOff x="479786" y="152945"/>
            <a:chExt cx="3860664" cy="5490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87" y="152945"/>
              <a:ext cx="1602735" cy="3434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86" y="520338"/>
              <a:ext cx="3783674" cy="26012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786" y="3121614"/>
              <a:ext cx="3860664" cy="2521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200" dirty="0" smtClean="0"/>
                  <a:t>To generalize further, we need to extend some ideas from linear algebra (finite dimensional definitions) to continuous functions</a:t>
                </a:r>
              </a:p>
              <a:p>
                <a:r>
                  <a:rPr lang="en-US" sz="3200" dirty="0" smtClean="0"/>
                  <a:t>Let </a:t>
                </a:r>
                <a:r>
                  <a:rPr lang="en-US" sz="3200" i="1" dirty="0" smtClean="0"/>
                  <a:t>S</a:t>
                </a:r>
                <a:r>
                  <a:rPr lang="en-US" sz="3200" dirty="0" smtClean="0"/>
                  <a:t> be the set of continuous real-valued functions on [-1,1]</a:t>
                </a:r>
              </a:p>
              <a:p>
                <a:r>
                  <a:rPr lang="en-US" sz="3200" dirty="0" smtClean="0"/>
                  <a:t>Fo</a:t>
                </a:r>
                <a:r>
                  <a:rPr lang="en-US" sz="3200" dirty="0" smtClean="0"/>
                  <a:t>r two vectors, we know that the inner product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For functions, we can define the inner product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in </a:t>
                </a:r>
                <a:r>
                  <a:rPr lang="en-US" sz="3200" i="1" dirty="0" smtClean="0"/>
                  <a:t>S</a:t>
                </a:r>
                <a:r>
                  <a:rPr lang="en-US" sz="3200" dirty="0" smtClean="0"/>
                  <a:t>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inner product creates a real number from any pair of functions in </a:t>
                </a:r>
                <a:r>
                  <a:rPr lang="en-US" sz="3200" i="1" dirty="0" smtClean="0"/>
                  <a:t>S</a:t>
                </a:r>
                <a:r>
                  <a:rPr lang="en-US" sz="3200" dirty="0" smtClean="0"/>
                  <a:t> </a:t>
                </a:r>
                <a:endParaRPr lang="en-US" sz="3600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8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can now refer to</a:t>
                </a:r>
                <a:r>
                  <a:rPr lang="en-US" sz="3200" dirty="0" smtClean="0"/>
                  <a:t> </a:t>
                </a:r>
                <a:r>
                  <a:rPr lang="en-US" sz="3200" i="1" dirty="0" smtClean="0"/>
                  <a:t>S</a:t>
                </a:r>
                <a:r>
                  <a:rPr lang="en-US" sz="3200" dirty="0" smtClean="0"/>
                  <a:t> as an </a:t>
                </a:r>
                <a:r>
                  <a:rPr lang="en-US" sz="3200" i="1" dirty="0" smtClean="0"/>
                  <a:t>inner product space</a:t>
                </a:r>
                <a:endParaRPr lang="en-US" sz="3200" dirty="0" smtClean="0"/>
              </a:p>
              <a:p>
                <a:r>
                  <a:rPr lang="en-US" sz="3200" dirty="0" smtClean="0"/>
                  <a:t>We can extend som</a:t>
                </a:r>
                <a:r>
                  <a:rPr lang="en-US" sz="3200" dirty="0" smtClean="0"/>
                  <a:t>e familiar concepts</a:t>
                </a:r>
                <a:r>
                  <a:rPr lang="en-US" sz="3200" dirty="0" smtClean="0"/>
                  <a:t> </a:t>
                </a:r>
                <a:r>
                  <a:rPr lang="en-US" sz="3200" dirty="0" smtClean="0"/>
                  <a:t>to</a:t>
                </a:r>
                <a:r>
                  <a:rPr lang="en-US" sz="3200" dirty="0" smtClean="0"/>
                  <a:t> </a:t>
                </a:r>
                <a:r>
                  <a:rPr lang="en-US" sz="3200" i="1" dirty="0" smtClean="0"/>
                  <a:t>S,</a:t>
                </a:r>
                <a:r>
                  <a:rPr lang="en-US" sz="3200" dirty="0" smtClean="0"/>
                  <a:t> such as the 2-norm: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And, orthogonality: if f and g are orthogonal,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As with vectors, orthogonality may occur when neither function is identically zero</a:t>
                </a:r>
              </a:p>
              <a:p>
                <a:endParaRPr lang="en-US" sz="3600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1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Ok, we have linked vectors and continuous functions</a:t>
                </a:r>
              </a:p>
              <a:p>
                <a:r>
                  <a:rPr lang="en-US" sz="3200" dirty="0" smtClean="0"/>
                  <a:t>How do we do this with matrices?</a:t>
                </a:r>
                <a:endParaRPr lang="en-US" sz="3200" dirty="0" smtClean="0"/>
              </a:p>
              <a:p>
                <a:r>
                  <a:rPr lang="en-US" sz="3200" dirty="0" smtClean="0"/>
                  <a:t>We have considered matrices as a collection of columns</a:t>
                </a:r>
              </a:p>
              <a:p>
                <a:r>
                  <a:rPr lang="en-US" sz="3200" dirty="0" smtClean="0"/>
                  <a:t>Recall that for interpolation, we could use the </a:t>
                </a:r>
                <a:r>
                  <a:rPr lang="en-US" sz="3200" dirty="0" err="1" smtClean="0"/>
                  <a:t>Vandermonde</a:t>
                </a:r>
                <a:r>
                  <a:rPr lang="en-US" sz="3200" dirty="0" smtClean="0"/>
                  <a:t> approach (Section 2.1): solve the square system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𝑽𝒄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dirty="0" smtClean="0"/>
                  <a:t> for the coefficients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dirty="0" smtClean="0"/>
                  <a:t> given function values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dirty="0" smtClean="0"/>
                  <a:t>at nodes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The polynomial interpolation problem was to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such that</a:t>
                </a: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/>
                  <a:t>The columns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came from the monomials evaluated at the independent variable </a:t>
                </a:r>
                <a:r>
                  <a:rPr lang="en-US" sz="3200" dirty="0" smtClean="0"/>
                  <a:t>values: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 err="1" smtClean="0"/>
                  <a:t>th</a:t>
                </a:r>
                <a:r>
                  <a:rPr lang="en-US" sz="3200" dirty="0" smtClean="0"/>
                  <a:t>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3200" dirty="0" smtClean="0"/>
                  <a:t>, 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3007" r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2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For the least squares problem, solve the rectangular </a:t>
                </a:r>
                <a:r>
                  <a:rPr lang="en-US" sz="3200" dirty="0"/>
                  <a:t>system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𝑽𝒄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dirty="0"/>
                  <a:t> for the coefficients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dirty="0"/>
                  <a:t> given function values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at nodes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In this case, there are more rows than columns: “too many equations”</a:t>
                </a:r>
                <a:endParaRPr lang="en-US" sz="3200" dirty="0"/>
              </a:p>
              <a:p>
                <a:r>
                  <a:rPr lang="en-US" sz="3200" dirty="0" smtClean="0"/>
                  <a:t>Alternatively, we could say that too many rows is too many nodes, and </a:t>
                </a:r>
                <a:r>
                  <a:rPr lang="en-US" sz="3200" dirty="0" smtClean="0"/>
                  <a:t>not enough columns is not enough monomial terms</a:t>
                </a:r>
              </a:p>
              <a:p>
                <a:r>
                  <a:rPr lang="en-US" sz="3200" dirty="0" smtClean="0"/>
                  <a:t>Let’s take this view a step farther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4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Consider our linear combination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b="1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differently</a:t>
                </a:r>
              </a:p>
              <a:p>
                <a:r>
                  <a:rPr lang="en-US" sz="3200" dirty="0" smtClean="0"/>
                  <a:t>Now consider a linear combo where the columns are actually monomial functions in </a:t>
                </a:r>
                <a:r>
                  <a:rPr lang="en-US" sz="3200" i="1" dirty="0" smtClean="0"/>
                  <a:t>S</a:t>
                </a:r>
                <a:r>
                  <a:rPr lang="en-US" sz="3200" dirty="0" smtClean="0"/>
                  <a:t>: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The underline emphasizes the connection to S</a:t>
                </a:r>
              </a:p>
              <a:p>
                <a:r>
                  <a:rPr lang="en-US" sz="3200" dirty="0" smtClean="0"/>
                  <a:t>Now define the quasimatrix</a:t>
                </a:r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quasimatri</a:t>
                </a:r>
                <a:r>
                  <a:rPr lang="en-US" sz="3200" dirty="0" smtClean="0"/>
                  <a:t>x product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𝑽𝒄</m:t>
                    </m:r>
                  </m:oMath>
                </a14:m>
                <a:r>
                  <a:rPr lang="en-US" sz="3200" dirty="0" smtClean="0"/>
                  <a:t> is interpreted as above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507" t="-2339" r="-2087" b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39" y="3645898"/>
            <a:ext cx="3873756" cy="612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16" y="5285906"/>
            <a:ext cx="3265343" cy="5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We can also define an inner product with the quasimatrix as follows: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can also define the matrix operation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as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US" sz="3200" dirty="0" smtClean="0"/>
                  <a:t>matrix having entries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entries are inner products of different monomials (columns)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3007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1549399"/>
            <a:ext cx="2704012" cy="1802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Quasimatrices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200" dirty="0" smtClean="0"/>
                  <a:t>We can use other functions besides monomials in the columns</a:t>
                </a: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), 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),…,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are in S, then we can define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𝑭𝒄</m:t>
                    </m:r>
                  </m:oMath>
                </a14:m>
                <a:r>
                  <a:rPr lang="en-US" sz="3200" dirty="0" smtClean="0"/>
                  <a:t> is a linear combo of the functions: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𝑭𝒄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dirty="0" smtClean="0"/>
                  <a:t> is a vector inner products: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3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3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32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Then entries of 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dirty="0" smtClean="0"/>
                  <a:t> are inner products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Quasimatrices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120" y="2181498"/>
            <a:ext cx="4539533" cy="6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Normal equations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For the general discrete linear least squares problem (see </a:t>
                </a:r>
                <a:r>
                  <a:rPr lang="en-US" sz="3200" dirty="0" err="1" smtClean="0"/>
                  <a:t>eqn</a:t>
                </a:r>
                <a:r>
                  <a:rPr lang="en-US" sz="3200" dirty="0" smtClean="0"/>
                  <a:t> 3.1.4), we have to solve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𝑽𝒄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Here 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dirty="0" smtClean="0"/>
                  <a:t> and vector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dirty="0" smtClean="0"/>
                  <a:t> are given, and we have to find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The solution can be found from the normal equations: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Now suppose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dirty="0" smtClean="0"/>
                  <a:t> is a quasimatrix and </a:t>
                </a:r>
                <a:r>
                  <a:rPr lang="en-US" sz="3200" b="1" i="1" dirty="0" smtClean="0"/>
                  <a:t>f</a:t>
                </a:r>
                <a:r>
                  <a:rPr lang="en-US" sz="3200" dirty="0" smtClean="0"/>
                  <a:t> is in </a:t>
                </a:r>
                <a:r>
                  <a:rPr lang="en-US" sz="3200" i="1" dirty="0" smtClean="0"/>
                  <a:t>S</a:t>
                </a:r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We can interpret the product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𝑽𝒄</m:t>
                    </m:r>
                  </m:oMath>
                </a14:m>
                <a:r>
                  <a:rPr lang="en-US" sz="3200" dirty="0" smtClean="0"/>
                  <a:t> as a polynomial</a:t>
                </a:r>
              </a:p>
              <a:p>
                <a:r>
                  <a:rPr lang="en-US" sz="3200" dirty="0" smtClean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𝑽𝒄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 smtClean="0"/>
                  <a:t> gives the best possible approximation in the least square sense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3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30" y="3488521"/>
            <a:ext cx="3054940" cy="6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365" y="152946"/>
            <a:ext cx="4980621" cy="120559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Least squares fit to function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92467" y="945559"/>
                <a:ext cx="5838962" cy="4867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Revisit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bar>
                            <m:bar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</m:e>
                        <m:e>
                          <m:bar>
                            <m:bar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mr>
                    </m:m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Now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and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Solution to normal equations is </a:t>
                </a:r>
                <a:endParaRPr lang="en-US" sz="3200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7" y="945559"/>
                <a:ext cx="5838962" cy="4867412"/>
              </a:xfrm>
              <a:prstGeom prst="rect">
                <a:avLst/>
              </a:prstGeom>
              <a:blipFill>
                <a:blip r:embed="rId2"/>
                <a:stretch>
                  <a:fillRect l="-2403" t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" y="152946"/>
            <a:ext cx="1899823" cy="487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919" y="2351314"/>
            <a:ext cx="6866374" cy="2677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919" y="5498269"/>
            <a:ext cx="6866374" cy="1144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9522823" y="5323316"/>
                <a:ext cx="2304163" cy="13193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 smtClean="0"/>
                  <a:t>Good agreement with large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 smtClean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823" y="5323316"/>
                <a:ext cx="2304163" cy="1319348"/>
              </a:xfrm>
              <a:prstGeom prst="rect">
                <a:avLst/>
              </a:prstGeom>
              <a:blipFill>
                <a:blip r:embed="rId6"/>
                <a:stretch>
                  <a:fillRect l="-6085" t="-119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6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Lagrange polynomials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 us construct the interpolating polynomial using cardinal functions</a:t>
                </a:r>
              </a:p>
              <a:p>
                <a:r>
                  <a:rPr lang="en-US" dirty="0" smtClean="0"/>
                  <a:t>(This was done it Chapter 5 also)</a:t>
                </a:r>
              </a:p>
              <a:p>
                <a:r>
                  <a:rPr lang="en-US" dirty="0" smtClean="0"/>
                  <a:t>The cardinal functions have the value of unity at one node, and zero at all the other nodes: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It’s straightforward to do this.  </a:t>
                </a:r>
              </a:p>
              <a:p>
                <a:r>
                  <a:rPr lang="en-US" dirty="0" smtClean="0"/>
                  <a:t>First, note that we can write any polynomial in terms of its zeros:</a:t>
                </a:r>
              </a:p>
              <a:p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are the roots,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 is a constant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928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646" y="2451233"/>
            <a:ext cx="3323953" cy="100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302" y="4660169"/>
            <a:ext cx="5114262" cy="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Orthogonal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Our last example was easy to solve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was diagonal, and the inverse was simple in 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This implies that the columns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dirty="0" smtClean="0"/>
                  <a:t> are mutually orthogonal, this time in the sense of the function inner product</a:t>
                </a:r>
              </a:p>
              <a:p>
                <a:r>
                  <a:rPr lang="en-US" sz="3200" dirty="0" smtClean="0"/>
                  <a:t>This was not true for monomials, and we saw in chapter 3 that this could lead to poor conditioning</a:t>
                </a:r>
              </a:p>
              <a:p>
                <a:r>
                  <a:rPr lang="en-US" sz="3200" dirty="0" smtClean="0"/>
                  <a:t>We can use orthogonal polynomials,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is diagonal by design!</a:t>
                </a:r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05" y="2312098"/>
            <a:ext cx="3060457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Legendre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be a set of polynomials of degree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or less</a:t>
                </a:r>
              </a:p>
              <a:p>
                <a:r>
                  <a:rPr lang="en-US" sz="3200" dirty="0" smtClean="0"/>
                  <a:t>Define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Given the first two polynomials, and the recursive rule, we can generate as high a degree as we like</a:t>
                </a:r>
              </a:p>
              <a:p>
                <a:r>
                  <a:rPr lang="en-US" sz="3200" dirty="0" smtClean="0"/>
                  <a:t>These are called </a:t>
                </a:r>
                <a:r>
                  <a:rPr lang="en-US" sz="3200" i="1" dirty="0" smtClean="0"/>
                  <a:t>Legendre polynomials</a:t>
                </a: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87" y="2233749"/>
            <a:ext cx="7682828" cy="16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Legendre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This set of polynomials has some great properties</a:t>
            </a:r>
          </a:p>
          <a:p>
            <a:r>
              <a:rPr lang="en-US" sz="3200" dirty="0" smtClean="0"/>
              <a:t>They are </a:t>
            </a:r>
            <a:r>
              <a:rPr lang="en-US" sz="3200" i="1" dirty="0" smtClean="0"/>
              <a:t>orthogonal</a:t>
            </a:r>
            <a:r>
              <a:rPr lang="en-US" sz="3200" dirty="0" smtClean="0"/>
              <a:t>: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Define the quasimatrix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This definition leads to orthonormal columns! 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75" y="2299063"/>
            <a:ext cx="5140523" cy="1118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09" y="4327990"/>
            <a:ext cx="5459253" cy="653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681" y="5094514"/>
            <a:ext cx="1586866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1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Legendre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least squares solution is then: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Which needs o</a:t>
            </a:r>
            <a:r>
              <a:rPr lang="en-US" sz="3200" dirty="0" smtClean="0"/>
              <a:t>rthogonality: 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and the quasimatrix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60" y="3255223"/>
            <a:ext cx="5140523" cy="1118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96" y="5111762"/>
            <a:ext cx="5459253" cy="653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87" y="1606732"/>
            <a:ext cx="7077506" cy="10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Legendre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There is an additional property for the roots that we shall need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Proof</a:t>
                </a:r>
                <a:r>
                  <a:rPr lang="en-US" sz="3200" dirty="0" smtClean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be all the distinct roots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in (-1,1) at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changes sign</a:t>
                </a:r>
              </a:p>
              <a:p>
                <a:r>
                  <a:rPr lang="en-US" sz="3200" dirty="0" smtClean="0"/>
                  <a:t>Define </a:t>
                </a: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Then,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does not change sign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 r="-1449" b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68" y="1959429"/>
            <a:ext cx="9776054" cy="1471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31" y="4838594"/>
            <a:ext cx="2758032" cy="10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Legendre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Proof (continued): </a:t>
                </a:r>
              </a:p>
              <a:p>
                <a:r>
                  <a:rPr lang="en-US" sz="3200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does not change </a:t>
                </a:r>
                <a:r>
                  <a:rPr lang="en-US" sz="3200" dirty="0" smtClean="0"/>
                  <a:t>sign,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</a:t>
                </a:r>
                <a:r>
                  <a:rPr lang="en-US" sz="3200" dirty="0" err="1" smtClean="0"/>
                  <a:t>mth</a:t>
                </a:r>
                <a:r>
                  <a:rPr lang="en-US" sz="3200" dirty="0" smtClean="0"/>
                  <a:t> degree polynomial , we can express it 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as a combo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, then the integral is zero; we must have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has at most n roots, so we must have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Therefore all of the roots must be simple, and they are in      (-1,1)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 r="-986" b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200" y="2128401"/>
            <a:ext cx="2939824" cy="112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Chebyshev</a:t>
            </a:r>
            <a:r>
              <a:rPr lang="en-US" dirty="0" smtClean="0">
                <a:solidFill>
                  <a:srgbClr val="0070C0"/>
                </a:solidFill>
              </a:rPr>
              <a:t>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200" dirty="0" smtClean="0"/>
                  <a:t>This set of polynomials also has great properties</a:t>
                </a:r>
              </a:p>
              <a:p>
                <a:r>
                  <a:rPr lang="en-US" sz="3200" dirty="0" smtClean="0"/>
                  <a:t>The inner product now has a weight function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They are </a:t>
                </a:r>
                <a:r>
                  <a:rPr lang="en-US" sz="3200" i="1" dirty="0" smtClean="0"/>
                  <a:t>orthogonal</a:t>
                </a:r>
                <a:r>
                  <a:rPr lang="en-US" sz="3200" dirty="0" smtClean="0"/>
                  <a:t> with this weighting: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polynomials themselves are: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 smtClean="0"/>
                  <a:t> 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986" t="-3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1" y="1920240"/>
            <a:ext cx="3800478" cy="992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940" y="3485368"/>
            <a:ext cx="3376299" cy="971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948" y="4976949"/>
            <a:ext cx="6386377" cy="14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Chebyshev</a:t>
            </a:r>
            <a:r>
              <a:rPr lang="en-US" dirty="0" smtClean="0">
                <a:solidFill>
                  <a:srgbClr val="0070C0"/>
                </a:solidFill>
              </a:rPr>
              <a:t>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Using the recursion relation, we can generate as many as we like</a:t>
                </a:r>
              </a:p>
              <a:p>
                <a:r>
                  <a:rPr lang="en-US" sz="3200" dirty="0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a polynomial of degree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They have an alternate form</a:t>
                </a:r>
                <a:r>
                  <a:rPr lang="en-US" sz="3200" dirty="0" smtClean="0"/>
                  <a:t>: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They are orthogonal in the weighted inner 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3007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28" y="3261088"/>
            <a:ext cx="3943315" cy="6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Chebyshev</a:t>
            </a:r>
            <a:r>
              <a:rPr lang="en-US" dirty="0" smtClean="0">
                <a:solidFill>
                  <a:srgbClr val="0070C0"/>
                </a:solidFill>
              </a:rPr>
              <a:t> polynomials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Theorem 9.4.1 applies to </a:t>
                </a:r>
                <a:r>
                  <a:rPr lang="en-US" sz="3200" dirty="0" err="1" smtClean="0"/>
                  <a:t>Cheby</a:t>
                </a:r>
                <a:r>
                  <a:rPr lang="en-US" sz="3200" dirty="0" err="1" smtClean="0"/>
                  <a:t>shev</a:t>
                </a:r>
                <a:r>
                  <a:rPr lang="en-US" sz="3200" dirty="0" smtClean="0"/>
                  <a:t> polynomials too</a:t>
                </a:r>
              </a:p>
              <a:p>
                <a:r>
                  <a:rPr lang="en-US" sz="3200" dirty="0" smtClean="0"/>
                  <a:t>The roots are known </a:t>
                </a:r>
                <a:r>
                  <a:rPr lang="en-US" sz="3200" dirty="0" err="1" smtClean="0"/>
                  <a:t>explicity</a:t>
                </a:r>
                <a:r>
                  <a:rPr lang="en-US" sz="3200" dirty="0" smtClean="0"/>
                  <a:t> in this case: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These are </a:t>
                </a:r>
                <a:r>
                  <a:rPr lang="en-US" sz="3200" dirty="0" err="1" smtClean="0"/>
                  <a:t>Chebyshev</a:t>
                </a:r>
                <a:r>
                  <a:rPr lang="en-US" sz="3200" dirty="0" smtClean="0"/>
                  <a:t> points of the first kind</a:t>
                </a:r>
              </a:p>
              <a:p>
                <a:r>
                  <a:rPr lang="en-US" sz="3200" dirty="0" smtClean="0"/>
                  <a:t>They don’t include endpoints; second kind points do</a:t>
                </a:r>
              </a:p>
              <a:p>
                <a:r>
                  <a:rPr lang="en-US" sz="3200" dirty="0" smtClean="0"/>
                  <a:t>Both sets of points work well for polynomial interpolation, thanks to the orthogonality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91" y="2338251"/>
            <a:ext cx="4422665" cy="8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Least squares vs interpolation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Both problems produce a projection of the original function f onto the </a:t>
                </a:r>
                <a:r>
                  <a:rPr lang="en-US" sz="3200" dirty="0" err="1" smtClean="0"/>
                  <a:t>the</a:t>
                </a:r>
                <a:r>
                  <a:rPr lang="en-US" sz="3200" dirty="0" smtClean="0"/>
                  <a:t> space of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A projection is a linear operator or matrix satisfying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 smtClean="0"/>
                  <a:t>; a second application has no effect</a:t>
                </a:r>
              </a:p>
              <a:p>
                <a:r>
                  <a:rPr lang="en-US" sz="3200" dirty="0" smtClean="0"/>
                  <a:t>Least squares is special in that it produces an orthogonal projection (theorem 3.2.1)</a:t>
                </a:r>
              </a:p>
              <a:p>
                <a:r>
                  <a:rPr lang="en-US" sz="3200" dirty="0" smtClean="0"/>
                  <a:t>Legendre polynomials often chosen for least squares because of unit weight function.</a:t>
                </a:r>
                <a:endParaRPr lang="en-US" sz="3200" dirty="0"/>
              </a:p>
              <a:p>
                <a:r>
                  <a:rPr lang="en-US" sz="3200" dirty="0" smtClean="0"/>
                  <a:t>Interpolation has no easy connection to inner products or the 2-norm; the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200" dirty="0" smtClean="0"/>
                  <a:t>–norm is the natural choice there, and the complex plane is often used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 r="-1913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Lagrange polynomials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How to get the cardinal functions?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zeros from the above tell us where the roots are, and thus what factors should appear</a:t>
                </a:r>
              </a:p>
              <a:p>
                <a:r>
                  <a:rPr lang="en-US" dirty="0" smtClean="0"/>
                  <a:t>The normalization, unity at one node                 , tells 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result is:</a:t>
                </a:r>
              </a:p>
              <a:p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This is a Lagrange polynomial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26" y="1576022"/>
            <a:ext cx="3323953" cy="100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240" y="4182568"/>
            <a:ext cx="8315137" cy="109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7" y="3470144"/>
            <a:ext cx="1236890" cy="3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9.5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Trigonometric interpolation</a:t>
            </a:r>
          </a:p>
        </p:txBody>
      </p:sp>
    </p:spTree>
    <p:extLst>
      <p:ext uri="{BB962C8B-B14F-4D97-AF65-F5344CB8AC3E}">
        <p14:creationId xmlns:p14="http://schemas.microsoft.com/office/powerpoint/2010/main" val="51254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Be Added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Coming soon!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80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9.6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Spectrally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Accurate Integration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0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Numerical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Formulas for numerical integration, or quadrature, using piecewise interpolation</a:t>
                </a:r>
                <a:endParaRPr lang="en-US" sz="3200" dirty="0" smtClean="0"/>
              </a:p>
              <a:p>
                <a:r>
                  <a:rPr lang="en-US" sz="3200" dirty="0" smtClean="0"/>
                  <a:t>Those formulas all have the form, for the domain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3200" dirty="0" smtClean="0"/>
                  <a:t>,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 smtClean="0"/>
                  <a:t> are all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:r>
                  <a:rPr lang="en-US" sz="3200" dirty="0"/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 are </a:t>
                </a:r>
                <a:r>
                  <a:rPr lang="en-US" sz="3200" dirty="0" smtClean="0"/>
                  <a:t>independe</a:t>
                </a:r>
                <a:r>
                  <a:rPr lang="en-US" sz="3200" dirty="0" smtClean="0"/>
                  <a:t>nt of the integrand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We can change the domain of integration by linear change of variable from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3200" dirty="0" smtClean="0"/>
                  <a:t>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33" t="-2339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90" y="2689224"/>
            <a:ext cx="3429679" cy="1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2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Integration formulae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These formulas were derived by: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Interpolate the integrand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Integrate the interpolant</a:t>
            </a:r>
            <a:endParaRPr lang="en-US" sz="2800" dirty="0" smtClean="0"/>
          </a:p>
          <a:p>
            <a:r>
              <a:rPr lang="en-US" sz="3200" dirty="0" smtClean="0"/>
              <a:t>The error could be found from the error in the interpolant</a:t>
            </a:r>
          </a:p>
          <a:p>
            <a:r>
              <a:rPr lang="en-US" sz="3200" dirty="0" smtClean="0"/>
              <a:t>We can do the same thing with global interpolants</a:t>
            </a:r>
          </a:p>
          <a:p>
            <a:r>
              <a:rPr lang="en-US" sz="3200" dirty="0" smtClean="0"/>
              <a:t>A</a:t>
            </a:r>
            <a:r>
              <a:rPr lang="en-US" sz="3200" dirty="0" smtClean="0"/>
              <a:t>n importan</a:t>
            </a:r>
            <a:r>
              <a:rPr lang="en-US" sz="3200" dirty="0" smtClean="0"/>
              <a:t>t property is retained: spectrally accurate interpolants result in spectrally accurate integration formulae</a:t>
            </a:r>
          </a:p>
          <a:p>
            <a:r>
              <a:rPr lang="en-US" sz="3200" dirty="0" smtClean="0"/>
              <a:t>Let’s look at some examples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678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Periodic functions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200" dirty="0" smtClean="0"/>
                  <a:t>Consider integrating a function that is periodic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One could create a periodic interpolant using the methods of Section 9.5</a:t>
                </a:r>
              </a:p>
              <a:p>
                <a:r>
                  <a:rPr lang="en-US" sz="3200" dirty="0" smtClean="0"/>
                  <a:t>Using that integrand one finds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This is exactly the same as using the trapezoidal rule on a periodic function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(but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nodes):</a:t>
                </a:r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07" y="3215231"/>
            <a:ext cx="8718386" cy="1185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85" y="5408022"/>
            <a:ext cx="10437830" cy="9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Periodic functions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It turns out that the error is much better than the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600" dirty="0" smtClean="0"/>
                  <a:t> that normally occurs with the trapezoidal rule</a:t>
                </a:r>
              </a:p>
              <a:p>
                <a:r>
                  <a:rPr lang="en-US" sz="3600" dirty="0" smtClean="0"/>
                  <a:t>Let’s see this in an example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623" t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9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Perimeter of ellipse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2467" y="945559"/>
            <a:ext cx="6153898" cy="4867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Compute the perimeter of an ellips</a:t>
            </a:r>
            <a:r>
              <a:rPr lang="en-US" sz="3200" dirty="0" smtClean="0"/>
              <a:t>e with semi-axes 1 and ½</a:t>
            </a:r>
          </a:p>
          <a:p>
            <a:r>
              <a:rPr lang="en-US" sz="3200" dirty="0" smtClean="0"/>
              <a:t>The parametrization is 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The perimeter is given by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Define a function for the integrand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" y="239454"/>
            <a:ext cx="2139620" cy="55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20" y="2573384"/>
            <a:ext cx="3811271" cy="46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219" y="3598885"/>
            <a:ext cx="4443278" cy="1006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90" y="5460274"/>
            <a:ext cx="8369902" cy="6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Perimeter of ellipse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041185" y="890397"/>
                <a:ext cx="3785801" cy="23149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Compute the trapezoidal rule approximation for a sequenc</a:t>
                </a:r>
                <a:r>
                  <a:rPr lang="en-US" sz="3200" dirty="0" smtClean="0"/>
                  <a:t>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Every increase of 4 yields another digit of accuracy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185" y="890397"/>
                <a:ext cx="3785801" cy="2314984"/>
              </a:xfrm>
              <a:prstGeom prst="rect">
                <a:avLst/>
              </a:prstGeom>
              <a:blipFill>
                <a:blip r:embed="rId2"/>
                <a:stretch>
                  <a:fillRect l="-2738" t="-7105" b="-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" y="239454"/>
            <a:ext cx="2139620" cy="5573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" y="890397"/>
            <a:ext cx="7288939" cy="549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7" y="1439960"/>
            <a:ext cx="3683590" cy="4411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057" y="3205381"/>
            <a:ext cx="7330256" cy="36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Clenshaw</a:t>
            </a:r>
            <a:r>
              <a:rPr lang="en-US" dirty="0" smtClean="0">
                <a:solidFill>
                  <a:srgbClr val="0070C0"/>
                </a:solidFill>
              </a:rPr>
              <a:t>-Curtis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Suppose that we have a smooth but not periodic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We want to use second kind </a:t>
                </a:r>
                <a:r>
                  <a:rPr lang="en-US" sz="3600" dirty="0" err="1" smtClean="0"/>
                  <a:t>Chebyshev</a:t>
                </a:r>
                <a:r>
                  <a:rPr lang="en-US" sz="3600" dirty="0" smtClean="0"/>
                  <a:t> points as nodes</a:t>
                </a:r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We need the weights now: Integrate the interpolant to find them</a:t>
                </a:r>
              </a:p>
              <a:p>
                <a:r>
                  <a:rPr lang="en-US" sz="3600" dirty="0" smtClean="0"/>
                  <a:t>The interpolant is </a:t>
                </a:r>
              </a:p>
              <a:p>
                <a:r>
                  <a:rPr lang="en-US" sz="3600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600" dirty="0" smtClean="0"/>
                  <a:t> are </a:t>
                </a:r>
                <a:r>
                  <a:rPr lang="en-US" sz="3600" dirty="0"/>
                  <a:t>L</a:t>
                </a:r>
                <a:r>
                  <a:rPr lang="en-US" sz="3600" dirty="0" smtClean="0"/>
                  <a:t>agrange </a:t>
                </a:r>
              </a:p>
              <a:p>
                <a:pPr marL="0" indent="0">
                  <a:buNone/>
                </a:pPr>
                <a:r>
                  <a:rPr lang="en-US" sz="3600" dirty="0" smtClean="0"/>
                  <a:t>polynomials</a:t>
                </a:r>
              </a:p>
              <a:p>
                <a:endParaRPr lang="en-US" sz="36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797" t="-2784" b="-1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57" y="2403567"/>
            <a:ext cx="5049003" cy="905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45" y="4271554"/>
            <a:ext cx="3673791" cy="12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961"/>
            <a:ext cx="8070669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Lagrange polynomials, 3 pts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38200" y="1084217"/>
                <a:ext cx="10428514" cy="49941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>
                    <a:cs typeface="Courier New" panose="02070309020205020404" pitchFamily="49" charset="0"/>
                  </a:rPr>
                  <a:t>Say we have three data points: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 smtClean="0">
                    <a:cs typeface="Courier New" panose="02070309020205020404" pitchFamily="49" charset="0"/>
                  </a:rPr>
                  <a:t>The first cardinal function should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=1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)=0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To achieve the zeros, we need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Now how can we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? If we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we need to get back unity: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Check it!  (plug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For the other two nodes,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84217"/>
                <a:ext cx="10428514" cy="4994139"/>
              </a:xfrm>
              <a:prstGeom prst="rect">
                <a:avLst/>
              </a:prstGeom>
              <a:blipFill>
                <a:blip r:embed="rId2"/>
                <a:stretch>
                  <a:fillRect l="-936" t="-2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6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16" y="1647415"/>
            <a:ext cx="9527512" cy="3460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Clenshaw</a:t>
            </a:r>
            <a:r>
              <a:rPr lang="en-US" dirty="0" smtClean="0">
                <a:solidFill>
                  <a:srgbClr val="0070C0"/>
                </a:solidFill>
              </a:rPr>
              <a:t>-Curtis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Integrating the interpolant gives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3808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6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 smtClean="0"/>
                  <a:t> even, the weights are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For odd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 smtClean="0"/>
                  <a:t>, the weights are different</a:t>
                </a:r>
              </a:p>
              <a:p>
                <a:r>
                  <a:rPr lang="en-US" sz="3600" dirty="0" smtClean="0"/>
                  <a:t>All of the weights change for each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/>
                  <a:t>This is </a:t>
                </a:r>
                <a:r>
                  <a:rPr lang="en-US" sz="3600" dirty="0" err="1"/>
                  <a:t>Clenshaw</a:t>
                </a:r>
                <a:r>
                  <a:rPr lang="en-US" sz="3600" dirty="0"/>
                  <a:t>-Curtis integration</a:t>
                </a:r>
              </a:p>
              <a:p>
                <a:r>
                  <a:rPr lang="en-US" sz="3600" dirty="0" smtClean="0"/>
                  <a:t>The function follows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623" t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Clenshaw</a:t>
            </a:r>
            <a:r>
              <a:rPr lang="en-US" dirty="0" smtClean="0">
                <a:solidFill>
                  <a:srgbClr val="0070C0"/>
                </a:solidFill>
              </a:rPr>
              <a:t>-Curtis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0474"/>
            <a:ext cx="10577227" cy="21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3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7975871" y="3401104"/>
            <a:ext cx="3785801" cy="2314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We will use this function shortly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1" y="205467"/>
            <a:ext cx="707171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600" dirty="0" smtClean="0"/>
                  <a:t>Let’s revisit the generic integral formula:</a:t>
                </a:r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sz="3600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600" dirty="0" smtClean="0"/>
                  <a:t> is the numerical integration formula applied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600" dirty="0" smtClean="0"/>
                  <a:t> (shorthand)</a:t>
                </a:r>
              </a:p>
              <a:p>
                <a:r>
                  <a:rPr lang="en-US" sz="3600" dirty="0" smtClean="0"/>
                  <a:t>Now instead of integrating the interpolant, let’s try to maximize the degree of the polynomial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600" dirty="0" smtClean="0"/>
                  <a:t> that we can integrate exactly</a:t>
                </a:r>
              </a:p>
              <a:p>
                <a:r>
                  <a:rPr lang="en-US" sz="3600" dirty="0" smtClean="0"/>
                  <a:t>If we have n weights and n nodes, we can integrate the set of polynomials up to degree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dirty="0" smtClean="0"/>
                  <a:t>, exactly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391" t="-2450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Gauss-Legendre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1777182"/>
            <a:ext cx="4167051" cy="91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Our strategy is thus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600" dirty="0" smtClean="0"/>
                  <a:t> such that</a:t>
                </a:r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sz="3600" dirty="0" smtClean="0"/>
                  <a:t>When we can do this, the method is called </a:t>
                </a:r>
                <a:r>
                  <a:rPr lang="en-US" sz="3600" i="1" dirty="0" smtClean="0"/>
                  <a:t>Gauss-Legendre integration</a:t>
                </a:r>
                <a:r>
                  <a:rPr lang="en-US" sz="3600" dirty="0" smtClean="0"/>
                  <a:t>, or often </a:t>
                </a:r>
                <a:r>
                  <a:rPr lang="en-US" sz="3600" i="1" dirty="0" smtClean="0"/>
                  <a:t>Gaussian integration</a:t>
                </a:r>
                <a:endParaRPr lang="en-US" sz="3200" i="1" dirty="0"/>
              </a:p>
              <a:p>
                <a:r>
                  <a:rPr lang="en-US" sz="3200" dirty="0" smtClean="0"/>
                  <a:t>Say we want to make the formula exact for n=2 weights and nodes; this means we want it to be exact for cubic polynomials,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We are making the formula exact, with arbitrary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for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623" t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Gauss-Legendre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09" y="1777182"/>
            <a:ext cx="6927607" cy="9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229" y="152946"/>
            <a:ext cx="8038757" cy="7926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GL integration derivation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36023" y="890396"/>
                <a:ext cx="10990963" cy="5392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Integrate all polynomials up to degree three exactly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Find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 smtClean="0"/>
                  <a:t> and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 smtClean="0"/>
                  <a:t> from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Applying the formula and collecting terms with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, one has to solve a nonlinear system:</a:t>
                </a:r>
              </a:p>
              <a:p>
                <a:r>
                  <a:rPr lang="en-US" sz="3200" dirty="0" smtClean="0"/>
                  <a:t>After some work, one finds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 and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=−1/</m:t>
                    </m:r>
                    <m:rad>
                      <m:radPr>
                        <m:degHide m:val="on"/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890396"/>
                <a:ext cx="10990963" cy="5392838"/>
              </a:xfrm>
              <a:prstGeom prst="rect">
                <a:avLst/>
              </a:prstGeom>
              <a:blipFill>
                <a:blip r:embed="rId2"/>
                <a:stretch>
                  <a:fillRect l="-1276" t="-2373" r="-2052" b="-1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6" y="306625"/>
            <a:ext cx="2396577" cy="490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65" y="4004827"/>
            <a:ext cx="2674348" cy="25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Trying to extend this approach to higher degree polynomials </a:t>
            </a:r>
            <a:r>
              <a:rPr lang="en-US" sz="3600" dirty="0" err="1" smtClean="0"/>
              <a:t>leeds</a:t>
            </a:r>
            <a:r>
              <a:rPr lang="en-US" sz="3600" dirty="0" smtClean="0"/>
              <a:t> to difficult algebra problems</a:t>
            </a:r>
          </a:p>
          <a:p>
            <a:r>
              <a:rPr lang="en-US" sz="3600" dirty="0" smtClean="0"/>
              <a:t>More elegant approaches are available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gives a different way to get the nodes.</a:t>
            </a:r>
          </a:p>
          <a:p>
            <a:pPr marL="0" indent="0">
              <a:buNone/>
            </a:pPr>
            <a:endParaRPr lang="en-US" sz="36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Gauss-Legendre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87" y="2850696"/>
            <a:ext cx="10328674" cy="15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1154"/>
                <a:ext cx="10813869" cy="5473337"/>
              </a:xfrm>
            </p:spPr>
            <p:txBody>
              <a:bodyPr>
                <a:normAutofit/>
              </a:bodyPr>
              <a:lstStyle/>
              <a:p>
                <a:endParaRPr lang="en-US" sz="3600" dirty="0" smtClean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sz="3200" dirty="0" smtClean="0"/>
                  <a:t>Proof: choose arbitrary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 smtClean="0"/>
                  <a:t>;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be the interpolating polynomial of degree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 smtClean="0"/>
                  <a:t> using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By definition we have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If p is degree n-1 or less,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 smtClean="0"/>
                  <a:t>; if not, error is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1154"/>
                <a:ext cx="10813869" cy="5473337"/>
              </a:xfrm>
              <a:blipFill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Gauss-Legendre integration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26" y="1071154"/>
            <a:ext cx="9777857" cy="1431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10" y="3918720"/>
            <a:ext cx="3603863" cy="979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737" y="5573801"/>
            <a:ext cx="8004674" cy="9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Gauss-</a:t>
            </a:r>
            <a:r>
              <a:rPr lang="en-US" dirty="0" smtClean="0">
                <a:solidFill>
                  <a:srgbClr val="0070C0"/>
                </a:solidFill>
              </a:rPr>
              <a:t>Legendre integration 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Proof (continued): </a:t>
                </a:r>
              </a:p>
              <a:p>
                <a:r>
                  <a:rPr lang="en-US" sz="3200" dirty="0" smtClean="0"/>
                  <a:t>Both sides are of degree at least n, so we can write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optimality requirement becomes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Given that                      this will all work if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Guaranteed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by orthogonality: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 smtClean="0"/>
                  <a:t> same roots</a:t>
                </a:r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i="1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473337"/>
              </a:xfrm>
              <a:blipFill>
                <a:blip r:embed="rId2"/>
                <a:stretch>
                  <a:fillRect l="-1217" t="-2895" r="-870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030470" y="2155372"/>
            <a:ext cx="10341018" cy="704079"/>
            <a:chOff x="1030470" y="2155372"/>
            <a:chExt cx="10341018" cy="704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470" y="2155372"/>
              <a:ext cx="4077108" cy="7040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097" y="2293018"/>
              <a:ext cx="6291391" cy="43711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196" y="3468096"/>
            <a:ext cx="8739608" cy="9678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144" y="4532901"/>
            <a:ext cx="1681278" cy="434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2061" y="4967714"/>
            <a:ext cx="4907877" cy="9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0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Gauss-</a:t>
            </a:r>
            <a:r>
              <a:rPr lang="en-US" dirty="0" smtClean="0">
                <a:solidFill>
                  <a:srgbClr val="0070C0"/>
                </a:solidFill>
              </a:rPr>
              <a:t>Legendre integration 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473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roots of the Legendre polynomials are not known exactly</a:t>
            </a:r>
          </a:p>
          <a:p>
            <a:r>
              <a:rPr lang="en-US" sz="3200" dirty="0" smtClean="0"/>
              <a:t>But, we can compute them numerically </a:t>
            </a:r>
          </a:p>
          <a:p>
            <a:r>
              <a:rPr lang="en-US" sz="3200" dirty="0" smtClean="0"/>
              <a:t>Function 9.6.2 uses an old method that is practical up to 100 nodes or so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018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3187</Words>
  <Application>Microsoft Office PowerPoint</Application>
  <PresentationFormat>Widescreen</PresentationFormat>
  <Paragraphs>855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Chapter 9 Global Function Approximation</vt:lpstr>
      <vt:lpstr>The interpolation problem</vt:lpstr>
      <vt:lpstr>The interpolation problem</vt:lpstr>
      <vt:lpstr>Section 9.1 Polynomial Interpolation</vt:lpstr>
      <vt:lpstr>Polynomial interpolation</vt:lpstr>
      <vt:lpstr>Polynomial interpolation</vt:lpstr>
      <vt:lpstr>Lagrange polynomials</vt:lpstr>
      <vt:lpstr>Lagrange polynomials</vt:lpstr>
      <vt:lpstr>Example: Lagrange polynomials, 3 pts</vt:lpstr>
      <vt:lpstr>Example: Lagrange polynomial in Matlab </vt:lpstr>
      <vt:lpstr>Example: Lagrange polynomial in Matlab </vt:lpstr>
      <vt:lpstr>Lagrange form of the interpolating polynomial</vt:lpstr>
      <vt:lpstr>Example: Linear and quadratic </vt:lpstr>
      <vt:lpstr>Example: Linear and quadratic </vt:lpstr>
      <vt:lpstr>Interpolation error</vt:lpstr>
      <vt:lpstr>Interpolation error</vt:lpstr>
      <vt:lpstr>Interpolation error</vt:lpstr>
      <vt:lpstr>Interpolation error</vt:lpstr>
      <vt:lpstr>Interpolation error</vt:lpstr>
      <vt:lpstr>Example: error in interpolation</vt:lpstr>
      <vt:lpstr>Example: error in interpolation</vt:lpstr>
      <vt:lpstr>Interpolation error</vt:lpstr>
      <vt:lpstr>Interpolation error</vt:lpstr>
      <vt:lpstr>Section 9.2 The Barycentric Formula</vt:lpstr>
      <vt:lpstr>A better formula</vt:lpstr>
      <vt:lpstr>Barycentric formulas</vt:lpstr>
      <vt:lpstr>Barycentric formulas</vt:lpstr>
      <vt:lpstr>Barycentric formulas</vt:lpstr>
      <vt:lpstr>Example: creating barycentric formulas</vt:lpstr>
      <vt:lpstr>Example: creating barycentric formulas</vt:lpstr>
      <vt:lpstr>Barycentric formula</vt:lpstr>
      <vt:lpstr>Barycentric formula: function polyinterp</vt:lpstr>
      <vt:lpstr>PowerPoint Presentation</vt:lpstr>
      <vt:lpstr>Function 9.2.1 (cont’d)</vt:lpstr>
      <vt:lpstr>Example: creating barycentric formulas</vt:lpstr>
      <vt:lpstr>Example: creating barycentric formulas</vt:lpstr>
      <vt:lpstr>Barycentric formula: stability</vt:lpstr>
      <vt:lpstr>Section 9.3 Stability of Polynomial Interpolation</vt:lpstr>
      <vt:lpstr>Stability of polynomial interpolation</vt:lpstr>
      <vt:lpstr>Example: increasing equispaced nodes</vt:lpstr>
      <vt:lpstr>Example: increasing equispaced nodes</vt:lpstr>
      <vt:lpstr>Example: increasing equispaced nodes</vt:lpstr>
      <vt:lpstr>Stability of polynomial interpolation</vt:lpstr>
      <vt:lpstr>Example: Increasing equispaced nodes</vt:lpstr>
      <vt:lpstr>Example: increasing equispaced nodes</vt:lpstr>
      <vt:lpstr>Example: Runge function</vt:lpstr>
      <vt:lpstr>Example: Runge function</vt:lpstr>
      <vt:lpstr>Example: Runge function</vt:lpstr>
      <vt:lpstr>Instability: Runge phenomenon</vt:lpstr>
      <vt:lpstr>Chebyshev nodes</vt:lpstr>
      <vt:lpstr>Example: Runge function with Chebyshev points</vt:lpstr>
      <vt:lpstr>Example: Runge function with Chebyshev points</vt:lpstr>
      <vt:lpstr>Example: Repeat 9.3.3 with Chebyshev points</vt:lpstr>
      <vt:lpstr>Chebyshev points</vt:lpstr>
      <vt:lpstr>Spectral convergence</vt:lpstr>
      <vt:lpstr>Spectral convergence</vt:lpstr>
      <vt:lpstr>Section 9.4 Orthogonal Polynomials</vt:lpstr>
      <vt:lpstr>Orthogonal polynomials</vt:lpstr>
      <vt:lpstr>Example: fit linear function to e^x</vt:lpstr>
      <vt:lpstr>Example: fit linear function to e^x</vt:lpstr>
      <vt:lpstr>Orthogonal polynomials</vt:lpstr>
      <vt:lpstr>Orthogonal polynomials</vt:lpstr>
      <vt:lpstr>Orthogonal polynomials</vt:lpstr>
      <vt:lpstr>Orthogonal polynomials</vt:lpstr>
      <vt:lpstr>Orthogonal polynomials</vt:lpstr>
      <vt:lpstr>Quasimatrices</vt:lpstr>
      <vt:lpstr>Quasimatrices</vt:lpstr>
      <vt:lpstr>Normal equations</vt:lpstr>
      <vt:lpstr>Example: Least squares fit to function</vt:lpstr>
      <vt:lpstr>Orthogonal polynomials</vt:lpstr>
      <vt:lpstr>Legendre polynomials</vt:lpstr>
      <vt:lpstr>Legendre polynomials</vt:lpstr>
      <vt:lpstr>Legendre polynomials</vt:lpstr>
      <vt:lpstr>Legendre polynomials</vt:lpstr>
      <vt:lpstr>Legendre polynomials</vt:lpstr>
      <vt:lpstr>Chebyshev polynomials</vt:lpstr>
      <vt:lpstr>Chebyshev polynomials</vt:lpstr>
      <vt:lpstr>Chebyshev polynomials</vt:lpstr>
      <vt:lpstr>Least squares vs interpolation</vt:lpstr>
      <vt:lpstr>Section 9.5 Trigonometric interpolation</vt:lpstr>
      <vt:lpstr>To Be Added</vt:lpstr>
      <vt:lpstr>Section 9.6 Spectrally Accurate Integration</vt:lpstr>
      <vt:lpstr>Numerical integration</vt:lpstr>
      <vt:lpstr>Integration formulae</vt:lpstr>
      <vt:lpstr>Periodic functions</vt:lpstr>
      <vt:lpstr>Periodic functions</vt:lpstr>
      <vt:lpstr>Example: Perimeter of ellipse</vt:lpstr>
      <vt:lpstr>Example: Perimeter of ellipse</vt:lpstr>
      <vt:lpstr>Clenshaw-Curtis integration</vt:lpstr>
      <vt:lpstr>Clenshaw-Curtis integration</vt:lpstr>
      <vt:lpstr>Clenshaw-Curtis integration</vt:lpstr>
      <vt:lpstr>PowerPoint Presentation</vt:lpstr>
      <vt:lpstr>Gauss-Legendre integration</vt:lpstr>
      <vt:lpstr>Gauss-Legendre integration</vt:lpstr>
      <vt:lpstr>Example: GL integration derivation</vt:lpstr>
      <vt:lpstr>Gauss-Legendre integration</vt:lpstr>
      <vt:lpstr>Gauss-Legendre integration</vt:lpstr>
      <vt:lpstr>Gauss-Legendre integration </vt:lpstr>
      <vt:lpstr>Gauss-Legendre integration </vt:lpstr>
      <vt:lpstr>Function: Gauss-Legendre integration </vt:lpstr>
      <vt:lpstr>Showdown: which is better?</vt:lpstr>
      <vt:lpstr>Example: GL vs CC vs adaptive</vt:lpstr>
      <vt:lpstr>Example: GL vs CC vs adaptive</vt:lpstr>
      <vt:lpstr>Example: GL vs CC vs adaptive</vt:lpstr>
      <vt:lpstr>Example: GL vs CC vs adaptive</vt:lpstr>
      <vt:lpstr>Example: GL vs CC vs adaptive</vt:lpstr>
      <vt:lpstr>Showdown: which is better?</vt:lpstr>
      <vt:lpstr>Section 9.7 Improper Integrals</vt:lpstr>
      <vt:lpstr>Improper integrals </vt:lpstr>
      <vt:lpstr>Example: Improper integrals</vt:lpstr>
      <vt:lpstr>Improper integrals</vt:lpstr>
      <vt:lpstr>Review: hyperbolic functions </vt:lpstr>
      <vt:lpstr>Improper integrals</vt:lpstr>
      <vt:lpstr>Example: doubly exponential xform</vt:lpstr>
      <vt:lpstr>Improper integrals</vt:lpstr>
      <vt:lpstr>Function: Doubly exponential integration </vt:lpstr>
      <vt:lpstr>Example: doubly exponential integration</vt:lpstr>
      <vt:lpstr>Example: doubly exponential integration</vt:lpstr>
      <vt:lpstr>Example: doubly exponential integration</vt:lpstr>
      <vt:lpstr>Example: doubly exponential integration</vt:lpstr>
      <vt:lpstr>Integrand singularities</vt:lpstr>
      <vt:lpstr>Example: singular integrand, adaptive</vt:lpstr>
      <vt:lpstr>Example: singular integrand, adaptive</vt:lpstr>
      <vt:lpstr>Example: singular integrand, adaptive</vt:lpstr>
      <vt:lpstr>Integrand singularities</vt:lpstr>
      <vt:lpstr>Integrand singularities</vt:lpstr>
      <vt:lpstr>Function: Doubly exponential integration, endpoint singularity </vt:lpstr>
      <vt:lpstr>Example: singular integrand, doubly exponential</vt:lpstr>
      <vt:lpstr>Example: singular integrand, doubly exponential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Global Function Approximation</dc:title>
  <dc:creator>Richard J. Braun</dc:creator>
  <cp:lastModifiedBy>Richard J. Braun</cp:lastModifiedBy>
  <cp:revision>128</cp:revision>
  <cp:lastPrinted>2018-03-08T04:01:24Z</cp:lastPrinted>
  <dcterms:created xsi:type="dcterms:W3CDTF">2018-03-04T18:56:15Z</dcterms:created>
  <dcterms:modified xsi:type="dcterms:W3CDTF">2018-03-11T17:06:52Z</dcterms:modified>
</cp:coreProperties>
</file>